
<file path=[Content_Types].xml><?xml version="1.0" encoding="utf-8"?>
<Types xmlns="http://schemas.openxmlformats.org/package/2006/content-types">
  <Default Extension="rels" ContentType="application/vnd.openxmlformats-package.relationships+xml"/>
  <Default Extension="jpeg" ContentType="image/jpe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5.4.0.0-->
<p:presentation xmlns:r="http://schemas.openxmlformats.org/officeDocument/2006/relationships" xmlns:a="http://schemas.openxmlformats.org/drawingml/2006/main" xmlns:p="http://schemas.openxmlformats.org/presentationml/2006/main" showSpecialPlsOnTitleSld="0" removePersonalInfoOnSave="1" saveSubsetFonts="1">
  <p:sldMasterIdLst>
    <p:sldMasterId id="2147483648" r:id="rId1"/>
  </p:sldMasterIdLst>
  <p:notesMasterIdLst>
    <p:notesMasterId r:id="rId2"/>
  </p:notesMasterIdLst>
  <p:handoutMasterIdLst>
    <p:handoutMasterId r:id="rId3"/>
  </p:handoutMasterIdLst>
  <p:sldIdLst>
    <p:sldId id="256" r:id="rId4"/>
    <p:sldId id="258" r:id="rId5"/>
    <p:sldId id="313" r:id="rId6"/>
    <p:sldId id="310" r:id="rId7"/>
    <p:sldId id="302" r:id="rId8"/>
    <p:sldId id="303" r:id="rId9"/>
    <p:sldId id="304" r:id="rId10"/>
    <p:sldId id="314" r:id="rId11"/>
    <p:sldId id="309" r:id="rId12"/>
    <p:sldId id="311" r:id="rId13"/>
    <p:sldId id="312" r:id="rId14"/>
    <p:sldId id="315" r:id="rId15"/>
    <p:sldId id="316" r:id="rId16"/>
    <p:sldId id="259" r:id="rId17"/>
  </p:sldIdLst>
  <p:sldSz cx="9144000" cy="6858000" type="screen4x3"/>
  <p:notesSz cx="6797675" cy="9926638"/>
  <p:custDataLst>
    <p:tags r:id="rId18"/>
  </p:custDataLst>
  <p:defaultTextStyle>
    <a:defPPr>
      <a:defRPr lang="de-DE">
        <a:effectLst/>
      </a:defRPr>
    </a:defPPr>
    <a:lvl1pPr marL="0" algn="l" defTabSz="914400" rtl="0" eaLnBrk="1" latinLnBrk="0" hangingPunct="1">
      <a:defRPr sz="1800" kern="1200">
        <a:solidFill>
          <a:schemeClr val="tx1"/>
        </a:solidFill>
        <a:effectLst/>
        <a:latin typeface="+mn-lt"/>
        <a:ea typeface="+mn-ea"/>
        <a:cs typeface="+mn-cs"/>
      </a:defRPr>
    </a:lvl1pPr>
    <a:lvl2pPr marL="457200" algn="l" defTabSz="914400" rtl="0" eaLnBrk="1" latinLnBrk="0" hangingPunct="1">
      <a:defRPr sz="1800" kern="1200">
        <a:solidFill>
          <a:schemeClr val="tx1"/>
        </a:solidFill>
        <a:effectLst/>
        <a:latin typeface="+mn-lt"/>
        <a:ea typeface="+mn-ea"/>
        <a:cs typeface="+mn-cs"/>
      </a:defRPr>
    </a:lvl2pPr>
    <a:lvl3pPr marL="914400" algn="l" defTabSz="914400" rtl="0" eaLnBrk="1" latinLnBrk="0" hangingPunct="1">
      <a:defRPr sz="1800" kern="1200">
        <a:solidFill>
          <a:schemeClr val="tx1"/>
        </a:solidFill>
        <a:effectLst/>
        <a:latin typeface="+mn-lt"/>
        <a:ea typeface="+mn-ea"/>
        <a:cs typeface="+mn-cs"/>
      </a:defRPr>
    </a:lvl3pPr>
    <a:lvl4pPr marL="1371600" algn="l" defTabSz="914400" rtl="0" eaLnBrk="1" latinLnBrk="0" hangingPunct="1">
      <a:defRPr sz="1800" kern="1200">
        <a:solidFill>
          <a:schemeClr val="tx1"/>
        </a:solidFill>
        <a:effectLst/>
        <a:latin typeface="+mn-lt"/>
        <a:ea typeface="+mn-ea"/>
        <a:cs typeface="+mn-cs"/>
      </a:defRPr>
    </a:lvl4pPr>
    <a:lvl5pPr marL="1828800" algn="l" defTabSz="914400" rtl="0" eaLnBrk="1" latinLnBrk="0" hangingPunct="1">
      <a:defRPr sz="1800" kern="1200">
        <a:solidFill>
          <a:schemeClr val="tx1"/>
        </a:solidFill>
        <a:effectLst/>
        <a:latin typeface="+mn-lt"/>
        <a:ea typeface="+mn-ea"/>
        <a:cs typeface="+mn-cs"/>
      </a:defRPr>
    </a:lvl5pPr>
    <a:lvl6pPr marL="2286000" algn="l" defTabSz="914400" rtl="0" eaLnBrk="1" latinLnBrk="0" hangingPunct="1">
      <a:defRPr sz="1800" kern="1200">
        <a:solidFill>
          <a:schemeClr val="tx1"/>
        </a:solidFill>
        <a:effectLst/>
        <a:latin typeface="+mn-lt"/>
        <a:ea typeface="+mn-ea"/>
        <a:cs typeface="+mn-cs"/>
      </a:defRPr>
    </a:lvl6pPr>
    <a:lvl7pPr marL="2743200" algn="l" defTabSz="914400" rtl="0" eaLnBrk="1" latinLnBrk="0" hangingPunct="1">
      <a:defRPr sz="1800" kern="1200">
        <a:solidFill>
          <a:schemeClr val="tx1"/>
        </a:solidFill>
        <a:effectLst/>
        <a:latin typeface="+mn-lt"/>
        <a:ea typeface="+mn-ea"/>
        <a:cs typeface="+mn-cs"/>
      </a:defRPr>
    </a:lvl7pPr>
    <a:lvl8pPr marL="3200400" algn="l" defTabSz="914400" rtl="0" eaLnBrk="1" latinLnBrk="0" hangingPunct="1">
      <a:defRPr sz="1800" kern="1200">
        <a:solidFill>
          <a:schemeClr val="tx1"/>
        </a:solidFill>
        <a:effectLst/>
        <a:latin typeface="+mn-lt"/>
        <a:ea typeface="+mn-ea"/>
        <a:cs typeface="+mn-cs"/>
      </a:defRPr>
    </a:lvl8pPr>
    <a:lvl9pPr marL="3657600" algn="l" defTabSz="914400" rtl="0" eaLnBrk="1" latinLnBrk="0" hangingPunct="1">
      <a:defRPr sz="1800" kern="1200">
        <a:solidFill>
          <a:schemeClr val="tx1"/>
        </a:solidFill>
        <a:effectLst/>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981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EF620DF2-D105-42E4-8A21-BD342973F539}"/>
</file>

<file path=ppt/viewProps.xml><?xml version="1.0" encoding="utf-8"?>
<p:viewPr xmlns:r="http://schemas.openxmlformats.org/officeDocument/2006/relationships" xmlns:a="http://schemas.openxmlformats.org/drawingml/2006/main" xmlns:p="http://schemas.openxmlformats.org/presentationml/2006/main">
  <p:normalViewPr>
    <p:restoredLeft sz="14774" autoAdjust="0"/>
    <p:restoredTop sz="91063" autoAdjust="0"/>
  </p:normalViewPr>
  <p:slideViewPr>
    <p:cSldViewPr>
      <p:cViewPr varScale="1">
        <p:scale>
          <a:sx n="115" d="100"/>
          <a:sy n="115" d="100"/>
        </p:scale>
        <p:origin x="-1434"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91" d="100"/>
          <a:sy n="91" d="100"/>
        </p:scale>
        <p:origin x="-3690" y="-120"/>
      </p:cViewPr>
      <p:guideLst>
        <p:guide orient="horz" pos="3127"/>
        <p:guide pos="2141"/>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tags" Target="tags/tag9.xml" /><Relationship Id="rId19" Type="http://schemas.openxmlformats.org/officeDocument/2006/relationships/presProps" Target="presProps.xml" /><Relationship Id="rId2" Type="http://schemas.openxmlformats.org/officeDocument/2006/relationships/notesMaster" Target="notesMasters/notesMaster1.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a:effectLst/>
      </p:grpSpPr>
      <p:sp>
        <p:nvSpPr>
          <p:cNvPr id="2" name="Header Placeholder 1"/>
          <p:cNvSpPr>
            <a:spLocks noGrp="1"/>
          </p:cNvSpPr>
          <p:nvPr>
            <p:ph type="hdr" sz="quarter"/>
          </p:nvPr>
        </p:nvSpPr>
        <p:spPr>
          <a:xfrm>
            <a:off x="0" y="0"/>
            <a:ext cx="2945659" cy="496332"/>
          </a:xfrm>
          <a:prstGeom prst="rect">
            <a:avLst/>
          </a:prstGeom>
          <a:effectLst/>
        </p:spPr>
        <p:txBody>
          <a:bodyPr vert="horz" lIns="91440" tIns="45720" rIns="91440" bIns="45720" rtlCol="0"/>
          <a:lstStyle>
            <a:lvl1pPr algn="l">
              <a:defRPr sz="1200">
                <a:effectLst/>
              </a:defRPr>
            </a:lvl1pPr>
          </a:lstStyle>
          <a:p>
            <a:endParaRPr lang="en-US">
              <a:effectLst/>
              <a:latin typeface="Arial" pitchFamily="34" charset="0"/>
              <a:cs typeface="Arial" pitchFamily="34" charset="0"/>
            </a:endParaRPr>
          </a:p>
        </p:txBody>
      </p:sp>
      <p:sp>
        <p:nvSpPr>
          <p:cNvPr id="3" name="Date Placeholder 2"/>
          <p:cNvSpPr>
            <a:spLocks noGrp="1"/>
          </p:cNvSpPr>
          <p:nvPr>
            <p:ph type="dt" sz="quarter" idx="1"/>
          </p:nvPr>
        </p:nvSpPr>
        <p:spPr>
          <a:xfrm>
            <a:off x="3850443" y="0"/>
            <a:ext cx="2945659" cy="496332"/>
          </a:xfrm>
          <a:prstGeom prst="rect">
            <a:avLst/>
          </a:prstGeom>
          <a:effectLst/>
        </p:spPr>
        <p:txBody>
          <a:bodyPr vert="horz" lIns="91440" tIns="45720" rIns="91440" bIns="45720" rtlCol="0"/>
          <a:lstStyle>
            <a:lvl1pPr algn="r">
              <a:defRPr sz="1200">
                <a:effectLst/>
              </a:defRPr>
            </a:lvl1pPr>
          </a:lstStyle>
          <a:p>
            <a:fld id="{548883DB-BB47-4FFE-A333-E2411557F2C4}" type="datetimeFigureOut">
              <a:rPr lang="en-US" smtClean="0">
                <a:effectLst/>
                <a:latin typeface="Arial" pitchFamily="34" charset="0"/>
                <a:cs typeface="Arial" pitchFamily="34" charset="0"/>
              </a:rPr>
              <a:t>10/7/2016</a:t>
            </a:fld>
            <a:endParaRPr lang="en-US">
              <a:effectLst/>
              <a:latin typeface="Arial" pitchFamily="34" charset="0"/>
              <a:cs typeface="Arial" pitchFamily="34" charset="0"/>
            </a:endParaRPr>
          </a:p>
        </p:txBody>
      </p:sp>
      <p:sp>
        <p:nvSpPr>
          <p:cNvPr id="4" name="Footer Placeholder 3"/>
          <p:cNvSpPr>
            <a:spLocks noGrp="1"/>
          </p:cNvSpPr>
          <p:nvPr>
            <p:ph type="ftr" sz="quarter" idx="2"/>
          </p:nvPr>
        </p:nvSpPr>
        <p:spPr>
          <a:xfrm>
            <a:off x="0" y="9428583"/>
            <a:ext cx="2945659" cy="496332"/>
          </a:xfrm>
          <a:prstGeom prst="rect">
            <a:avLst/>
          </a:prstGeom>
          <a:effectLst/>
        </p:spPr>
        <p:txBody>
          <a:bodyPr vert="horz" lIns="91440" tIns="45720" rIns="91440" bIns="45720" rtlCol="0" anchor="b"/>
          <a:lstStyle>
            <a:lvl1pPr algn="l">
              <a:defRPr sz="1200">
                <a:effectLst/>
              </a:defRPr>
            </a:lvl1pPr>
          </a:lstStyle>
          <a:p>
            <a:endParaRPr lang="en-US">
              <a:effectLst/>
              <a:latin typeface="Arial" pitchFamily="34" charset="0"/>
              <a:cs typeface="Arial" pitchFamily="34" charset="0"/>
            </a:endParaRPr>
          </a:p>
        </p:txBody>
      </p:sp>
      <p:sp>
        <p:nvSpPr>
          <p:cNvPr id="5" name="Slide Number Placeholder 4"/>
          <p:cNvSpPr>
            <a:spLocks noGrp="1"/>
          </p:cNvSpPr>
          <p:nvPr>
            <p:ph type="sldNum" sz="quarter" idx="3"/>
          </p:nvPr>
        </p:nvSpPr>
        <p:spPr>
          <a:xfrm>
            <a:off x="3850443" y="9428583"/>
            <a:ext cx="2945659" cy="496332"/>
          </a:xfrm>
          <a:prstGeom prst="rect">
            <a:avLst/>
          </a:prstGeom>
          <a:effectLst/>
        </p:spPr>
        <p:txBody>
          <a:bodyPr vert="horz" lIns="91440" tIns="45720" rIns="91440" bIns="45720" rtlCol="0" anchor="b"/>
          <a:lstStyle>
            <a:lvl1pPr algn="r">
              <a:defRPr sz="1200">
                <a:effectLst/>
              </a:defRPr>
            </a:lvl1pPr>
          </a:lstStyle>
          <a:p>
            <a:fld id="{BC6FAAFB-C384-4159-92AD-DB24FB73A62B}" type="slidenum">
              <a:rPr lang="en-US" smtClean="0">
                <a:effectLst/>
                <a:latin typeface="Arial" pitchFamily="34" charset="0"/>
                <a:cs typeface="Arial" pitchFamily="34" charset="0"/>
              </a:rPr>
              <a:t>‹#›</a:t>
            </a:fld>
            <a:endParaRPr lang="en-US">
              <a:effectLst/>
              <a:latin typeface="Arial" pitchFamily="34" charset="0"/>
              <a:cs typeface="Arial" pitchFamily="34" charset="0"/>
            </a:endParaRPr>
          </a:p>
        </p:txBody>
      </p:sp>
    </p:spTree>
    <p:extLst>
      <p:ext uri="{BB962C8B-B14F-4D97-AF65-F5344CB8AC3E}">
        <p14:creationId xmlns:p14="http://schemas.microsoft.com/office/powerpoint/2010/main" val="405240162"/>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a:effectLst/>
      </p:grpSpPr>
      <p:sp>
        <p:nvSpPr>
          <p:cNvPr id="2" name="Header Placeholder 1"/>
          <p:cNvSpPr>
            <a:spLocks noGrp="1"/>
          </p:cNvSpPr>
          <p:nvPr>
            <p:ph type="hdr" sz="quarter"/>
          </p:nvPr>
        </p:nvSpPr>
        <p:spPr>
          <a:xfrm>
            <a:off x="0" y="0"/>
            <a:ext cx="2945659" cy="496332"/>
          </a:xfrm>
          <a:prstGeom prst="rect">
            <a:avLst/>
          </a:prstGeom>
          <a:effectLst/>
        </p:spPr>
        <p:txBody>
          <a:bodyPr vert="horz" lIns="91440" tIns="45720" rIns="91440" bIns="45720" rtlCol="0"/>
          <a:lstStyle>
            <a:lvl1pPr algn="l">
              <a:defRPr sz="1200">
                <a:effectLst/>
                <a:latin typeface="Arial" pitchFamily="34" charset="0"/>
                <a:cs typeface="Arial" pitchFamily="34" charset="0"/>
              </a:defRPr>
            </a:lvl1pPr>
          </a:lstStyle>
          <a:p>
            <a:endParaRPr lang="ar-EG">
              <a:effectLst/>
            </a:endParaRPr>
          </a:p>
        </p:txBody>
      </p:sp>
      <p:sp>
        <p:nvSpPr>
          <p:cNvPr id="3" name="Date Placeholder 2"/>
          <p:cNvSpPr>
            <a:spLocks noGrp="1"/>
          </p:cNvSpPr>
          <p:nvPr>
            <p:ph type="dt" idx="1"/>
          </p:nvPr>
        </p:nvSpPr>
        <p:spPr>
          <a:xfrm>
            <a:off x="3850443" y="0"/>
            <a:ext cx="2945659" cy="496332"/>
          </a:xfrm>
          <a:prstGeom prst="rect">
            <a:avLst/>
          </a:prstGeom>
          <a:effectLst/>
        </p:spPr>
        <p:txBody>
          <a:bodyPr vert="horz" lIns="91440" tIns="45720" rIns="91440" bIns="45720" rtlCol="0"/>
          <a:lstStyle>
            <a:lvl1pPr algn="r">
              <a:defRPr sz="1200">
                <a:effectLst/>
                <a:latin typeface="Arial" pitchFamily="34" charset="0"/>
                <a:cs typeface="Arial" pitchFamily="34" charset="0"/>
              </a:defRPr>
            </a:lvl1pPr>
          </a:lstStyle>
          <a:p>
            <a:fld id="{F3E09804-1401-43EB-8C59-AD94ADFDC500}" type="datetimeFigureOut">
              <a:rPr lang="ar-EG" smtClean="0">
                <a:effectLst/>
              </a:rPr>
              <a:t>06/01/1438</a:t>
            </a:fld>
            <a:endParaRPr lang="ar-EG">
              <a:effectLst/>
            </a:endParaRPr>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a:effectLst/>
        </p:spPr>
      </p:sp>
      <p:sp>
        <p:nvSpPr>
          <p:cNvPr id="5" name="Notes Placeholder 4"/>
          <p:cNvSpPr>
            <a:spLocks noGrp="1"/>
          </p:cNvSpPr>
          <p:nvPr>
            <p:ph type="body" sz="quarter" idx="3"/>
          </p:nvPr>
        </p:nvSpPr>
        <p:spPr>
          <a:xfrm>
            <a:off x="679768" y="4715153"/>
            <a:ext cx="5438140" cy="4466987"/>
          </a:xfrm>
          <a:prstGeom prst="rect">
            <a:avLst/>
          </a:prstGeom>
          <a:effectLst/>
        </p:spPr>
        <p:txBody>
          <a:bodyPr vert="horz" lIns="91440" tIns="45720" rIns="91440" bIns="45720" rtlCol="0"/>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
        <p:nvSpPr>
          <p:cNvPr id="6" name="Footer Placeholder 5"/>
          <p:cNvSpPr>
            <a:spLocks noGrp="1"/>
          </p:cNvSpPr>
          <p:nvPr>
            <p:ph type="ftr" sz="quarter" idx="4"/>
          </p:nvPr>
        </p:nvSpPr>
        <p:spPr>
          <a:xfrm>
            <a:off x="0" y="9428583"/>
            <a:ext cx="2945659" cy="496332"/>
          </a:xfrm>
          <a:prstGeom prst="rect">
            <a:avLst/>
          </a:prstGeom>
          <a:effectLst/>
        </p:spPr>
        <p:txBody>
          <a:bodyPr vert="horz" lIns="91440" tIns="45720" rIns="91440" bIns="45720" rtlCol="0" anchor="b"/>
          <a:lstStyle>
            <a:lvl1pPr algn="l">
              <a:defRPr sz="1200">
                <a:effectLst/>
                <a:latin typeface="Arial" pitchFamily="34" charset="0"/>
                <a:cs typeface="Arial" pitchFamily="34" charset="0"/>
              </a:defRPr>
            </a:lvl1pPr>
          </a:lstStyle>
          <a:p>
            <a:endParaRPr lang="ar-EG">
              <a:effectLst/>
            </a:endParaRPr>
          </a:p>
        </p:txBody>
      </p:sp>
      <p:sp>
        <p:nvSpPr>
          <p:cNvPr id="7" name="Slide Number Placeholder 6"/>
          <p:cNvSpPr>
            <a:spLocks noGrp="1"/>
          </p:cNvSpPr>
          <p:nvPr>
            <p:ph type="sldNum" sz="quarter" idx="5"/>
          </p:nvPr>
        </p:nvSpPr>
        <p:spPr>
          <a:xfrm>
            <a:off x="3850443" y="9428583"/>
            <a:ext cx="2945659" cy="496332"/>
          </a:xfrm>
          <a:prstGeom prst="rect">
            <a:avLst/>
          </a:prstGeom>
          <a:effectLst/>
        </p:spPr>
        <p:txBody>
          <a:bodyPr vert="horz" lIns="91440" tIns="45720" rIns="91440" bIns="45720" rtlCol="0" anchor="b"/>
          <a:lstStyle>
            <a:lvl1pPr algn="r">
              <a:defRPr sz="1200">
                <a:effectLst/>
                <a:latin typeface="Arial" pitchFamily="34" charset="0"/>
                <a:cs typeface="Arial" pitchFamily="34" charset="0"/>
              </a:defRPr>
            </a:lvl1pPr>
          </a:lstStyle>
          <a:p>
            <a:fld id="{B2C8FDDE-9F4E-4F32-8FEB-16A6CC622A18}" type="slidenum">
              <a:rPr lang="ar-EG" smtClean="0">
                <a:effectLst/>
              </a:rPr>
              <a:t>‹#›</a:t>
            </a:fld>
            <a:endParaRPr lang="ar-EG">
              <a:effectLst/>
            </a:endParaRPr>
          </a:p>
        </p:txBody>
      </p:sp>
    </p:spTree>
    <p:extLst>
      <p:ext uri="{BB962C8B-B14F-4D97-AF65-F5344CB8AC3E}">
        <p14:creationId xmlns:p14="http://schemas.microsoft.com/office/powerpoint/2010/main" val="945069145"/>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Arial" pitchFamily="34" charset="0"/>
        <a:ea typeface="+mn-ea"/>
        <a:cs typeface="Arial" pitchFamily="34" charset="0"/>
      </a:defRPr>
    </a:lvl1pPr>
    <a:lvl2pPr marL="457200" algn="l" defTabSz="914400" rtl="0" eaLnBrk="1" latinLnBrk="0" hangingPunct="1">
      <a:defRPr sz="1600" kern="1200">
        <a:solidFill>
          <a:schemeClr val="tx1"/>
        </a:solidFill>
        <a:latin typeface="Arial" pitchFamily="34" charset="0"/>
        <a:ea typeface="+mn-ea"/>
        <a:cs typeface="+mn-cs"/>
      </a:defRPr>
    </a:lvl2pPr>
    <a:lvl3pPr marL="914400" algn="l" defTabSz="914400" rtl="0" eaLnBrk="1" latinLnBrk="0" hangingPunct="1">
      <a:defRPr sz="1600" kern="1200">
        <a:solidFill>
          <a:schemeClr val="tx1"/>
        </a:solidFill>
        <a:latin typeface="Arial" pitchFamily="34" charset="0"/>
        <a:ea typeface="+mn-ea"/>
        <a:cs typeface="+mn-cs"/>
      </a:defRPr>
    </a:lvl3pPr>
    <a:lvl4pPr marL="1371600" algn="l" defTabSz="914400" rtl="0" eaLnBrk="1" latinLnBrk="0" hangingPunct="1">
      <a:defRPr sz="1600" kern="1200">
        <a:solidFill>
          <a:schemeClr val="tx1"/>
        </a:solidFill>
        <a:latin typeface="Arial" pitchFamily="34" charset="0"/>
        <a:ea typeface="+mn-ea"/>
        <a:cs typeface="+mn-cs"/>
      </a:defRPr>
    </a:lvl4pPr>
    <a:lvl5pPr marL="1828800" algn="l" defTabSz="914400" rtl="0" eaLnBrk="1" latinLnBrk="0" hangingPunct="1">
      <a:defRPr sz="16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a:effectLst/>
            </a:endParaRPr>
          </a:p>
        </p:txBody>
      </p:sp>
      <p:sp>
        <p:nvSpPr>
          <p:cNvPr id="4" name="Slide Number Placeholder 3"/>
          <p:cNvSpPr>
            <a:spLocks noGrp="1"/>
          </p:cNvSpPr>
          <p:nvPr>
            <p:ph type="sldNum" sz="quarter" idx="10"/>
          </p:nvPr>
        </p:nvSpPr>
        <p:spPr>
          <a:effectLst/>
        </p:spPr>
        <p:txBody>
          <a:bodyPr/>
          <a:lstStyle/>
          <a:p>
            <a:fld id="{FE63E700-504C-422C-8CD3-2107BA207EDF}" type="slidenum">
              <a:rPr lang="ar-EG" smtClean="0">
                <a:effectLst/>
              </a:rPr>
              <a:t>1</a:t>
            </a:fld>
          </a:p>
        </p:txBody>
      </p:sp>
    </p:spTree>
    <p:extLst>
      <p:ext uri="{BB962C8B-B14F-4D97-AF65-F5344CB8AC3E}">
        <p14:creationId xmlns:p14="http://schemas.microsoft.com/office/powerpoint/2010/main" val="3033632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10</a:t>
            </a:fld>
            <a:endParaRPr lang="ar-EG">
              <a:effectLst/>
            </a:endParaRPr>
          </a:p>
        </p:txBody>
      </p:sp>
    </p:spTree>
    <p:extLst>
      <p:ext uri="{BB962C8B-B14F-4D97-AF65-F5344CB8AC3E}">
        <p14:creationId xmlns:p14="http://schemas.microsoft.com/office/powerpoint/2010/main" val="3529230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11</a:t>
            </a:fld>
            <a:endParaRPr lang="ar-EG">
              <a:effectLst/>
            </a:endParaRPr>
          </a:p>
        </p:txBody>
      </p:sp>
    </p:spTree>
    <p:extLst>
      <p:ext uri="{BB962C8B-B14F-4D97-AF65-F5344CB8AC3E}">
        <p14:creationId xmlns:p14="http://schemas.microsoft.com/office/powerpoint/2010/main" val="3309050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12</a:t>
            </a:fld>
            <a:endParaRPr lang="ar-EG">
              <a:effectLst/>
            </a:endParaRPr>
          </a:p>
        </p:txBody>
      </p:sp>
    </p:spTree>
    <p:extLst>
      <p:ext uri="{BB962C8B-B14F-4D97-AF65-F5344CB8AC3E}">
        <p14:creationId xmlns:p14="http://schemas.microsoft.com/office/powerpoint/2010/main" val="4239326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13</a:t>
            </a:fld>
            <a:endParaRPr lang="ar-EG">
              <a:effectLst/>
            </a:endParaRPr>
          </a:p>
        </p:txBody>
      </p:sp>
    </p:spTree>
    <p:extLst>
      <p:ext uri="{BB962C8B-B14F-4D97-AF65-F5344CB8AC3E}">
        <p14:creationId xmlns:p14="http://schemas.microsoft.com/office/powerpoint/2010/main" val="597887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a:effectLst/>
            </a:endParaRPr>
          </a:p>
        </p:txBody>
      </p:sp>
      <p:sp>
        <p:nvSpPr>
          <p:cNvPr id="4" name="Slide Number Placeholder 3"/>
          <p:cNvSpPr>
            <a:spLocks noGrp="1"/>
          </p:cNvSpPr>
          <p:nvPr>
            <p:ph type="sldNum" sz="quarter" idx="10"/>
          </p:nvPr>
        </p:nvSpPr>
        <p:spPr>
          <a:effectLst/>
        </p:spPr>
        <p:txBody>
          <a:bodyPr/>
          <a:lstStyle/>
          <a:p>
            <a:fld id="{E53DA1A3-533F-4A21-9630-7F15B3A43B4E}" type="slidenum">
              <a:rPr lang="ar-EG" smtClean="0">
                <a:effectLst/>
              </a:rPr>
              <a:t>14</a:t>
            </a:fld>
          </a:p>
        </p:txBody>
      </p:sp>
    </p:spTree>
    <p:extLst>
      <p:ext uri="{BB962C8B-B14F-4D97-AF65-F5344CB8AC3E}">
        <p14:creationId xmlns:p14="http://schemas.microsoft.com/office/powerpoint/2010/main" val="951822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a:effectLst/>
            </a:endParaRPr>
          </a:p>
        </p:txBody>
      </p:sp>
      <p:sp>
        <p:nvSpPr>
          <p:cNvPr id="4" name="Slide Number Placeholder 3"/>
          <p:cNvSpPr>
            <a:spLocks noGrp="1"/>
          </p:cNvSpPr>
          <p:nvPr>
            <p:ph type="sldNum" sz="quarter" idx="10"/>
          </p:nvPr>
        </p:nvSpPr>
        <p:spPr>
          <a:effectLst/>
        </p:spPr>
        <p:txBody>
          <a:bodyPr/>
          <a:lstStyle/>
          <a:p>
            <a:fld id="{9DEAFBF3-2CBE-472A-8C5E-66BAA8960AB4}" type="slidenum">
              <a:rPr lang="ar-EG" smtClean="0">
                <a:effectLst/>
              </a:rPr>
              <a:t>2</a:t>
            </a:fld>
          </a:p>
        </p:txBody>
      </p:sp>
    </p:spTree>
    <p:extLst>
      <p:ext uri="{BB962C8B-B14F-4D97-AF65-F5344CB8AC3E}">
        <p14:creationId xmlns:p14="http://schemas.microsoft.com/office/powerpoint/2010/main" val="679723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3</a:t>
            </a:fld>
            <a:endParaRPr lang="ar-EG">
              <a:effectLst/>
            </a:endParaRPr>
          </a:p>
        </p:txBody>
      </p:sp>
    </p:spTree>
    <p:extLst>
      <p:ext uri="{BB962C8B-B14F-4D97-AF65-F5344CB8AC3E}">
        <p14:creationId xmlns:p14="http://schemas.microsoft.com/office/powerpoint/2010/main" val="2192595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4</a:t>
            </a:fld>
            <a:endParaRPr lang="ar-EG">
              <a:effectLst/>
            </a:endParaRPr>
          </a:p>
        </p:txBody>
      </p:sp>
    </p:spTree>
    <p:extLst>
      <p:ext uri="{BB962C8B-B14F-4D97-AF65-F5344CB8AC3E}">
        <p14:creationId xmlns:p14="http://schemas.microsoft.com/office/powerpoint/2010/main" val="1903612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a:effectLst/>
            </a:endParaRPr>
          </a:p>
        </p:txBody>
      </p:sp>
      <p:sp>
        <p:nvSpPr>
          <p:cNvPr id="4" name="Slide Number Placeholder 3"/>
          <p:cNvSpPr>
            <a:spLocks noGrp="1"/>
          </p:cNvSpPr>
          <p:nvPr>
            <p:ph type="sldNum" sz="quarter" idx="10"/>
          </p:nvPr>
        </p:nvSpPr>
        <p:spPr>
          <a:effectLst/>
        </p:spPr>
        <p:txBody>
          <a:bodyPr/>
          <a:lstStyle/>
          <a:p>
            <a:fld id="{ECFFF48B-2F1D-422D-8CE1-A5561271E697}" type="slidenum">
              <a:rPr lang="ar-EG" smtClean="0">
                <a:effectLst/>
              </a:rPr>
              <a:t>5</a:t>
            </a:fld>
          </a:p>
        </p:txBody>
      </p:sp>
    </p:spTree>
    <p:extLst>
      <p:ext uri="{BB962C8B-B14F-4D97-AF65-F5344CB8AC3E}">
        <p14:creationId xmlns:p14="http://schemas.microsoft.com/office/powerpoint/2010/main" val="3622339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sz="2400">
              <a:effectLst/>
            </a:endParaRPr>
          </a:p>
        </p:txBody>
      </p:sp>
      <p:sp>
        <p:nvSpPr>
          <p:cNvPr id="4" name="Slide Number Placeholder 3"/>
          <p:cNvSpPr>
            <a:spLocks noGrp="1"/>
          </p:cNvSpPr>
          <p:nvPr>
            <p:ph type="sldNum" sz="quarter" idx="10"/>
          </p:nvPr>
        </p:nvSpPr>
        <p:spPr>
          <a:effectLst/>
        </p:spPr>
        <p:txBody>
          <a:bodyPr/>
          <a:lstStyle/>
          <a:p>
            <a:fld id="{1BA6BD3B-41E6-4932-9C73-F3040DA0F56B}" type="slidenum">
              <a:rPr lang="ar-EG" smtClean="0">
                <a:effectLst/>
              </a:rPr>
              <a:t>6</a:t>
            </a:fld>
          </a:p>
        </p:txBody>
      </p:sp>
    </p:spTree>
    <p:extLst>
      <p:ext uri="{BB962C8B-B14F-4D97-AF65-F5344CB8AC3E}">
        <p14:creationId xmlns:p14="http://schemas.microsoft.com/office/powerpoint/2010/main" val="3077389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sz="2400">
              <a:effectLst/>
            </a:endParaRPr>
          </a:p>
        </p:txBody>
      </p:sp>
      <p:sp>
        <p:nvSpPr>
          <p:cNvPr id="4" name="Slide Number Placeholder 3"/>
          <p:cNvSpPr>
            <a:spLocks noGrp="1"/>
          </p:cNvSpPr>
          <p:nvPr>
            <p:ph type="sldNum" sz="quarter" idx="10"/>
          </p:nvPr>
        </p:nvSpPr>
        <p:spPr>
          <a:effectLst/>
        </p:spPr>
        <p:txBody>
          <a:bodyPr/>
          <a:lstStyle/>
          <a:p>
            <a:fld id="{C2ED9524-5970-4A44-B4B5-257CC1A74B50}" type="slidenum">
              <a:rPr lang="ar-EG" smtClean="0">
                <a:effectLst/>
              </a:rPr>
              <a:t>7</a:t>
            </a:fld>
          </a:p>
        </p:txBody>
      </p:sp>
    </p:spTree>
    <p:extLst>
      <p:ext uri="{BB962C8B-B14F-4D97-AF65-F5344CB8AC3E}">
        <p14:creationId xmlns:p14="http://schemas.microsoft.com/office/powerpoint/2010/main" val="3563348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en-US">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8</a:t>
            </a:fld>
            <a:endParaRPr lang="ar-EG">
              <a:effectLst/>
            </a:endParaRPr>
          </a:p>
        </p:txBody>
      </p:sp>
    </p:spTree>
    <p:extLst>
      <p:ext uri="{BB962C8B-B14F-4D97-AF65-F5344CB8AC3E}">
        <p14:creationId xmlns:p14="http://schemas.microsoft.com/office/powerpoint/2010/main" val="2933180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a:effectLst/>
      </p:grpSpPr>
      <p:sp>
        <p:nvSpPr>
          <p:cNvPr id="2" name="Slide Image Placeholder 1"/>
          <p:cNvSpPr>
            <a:spLocks noGrp="1" noRot="1" noChangeAspect="1"/>
          </p:cNvSpPr>
          <p:nvPr>
            <p:ph type="sldImg"/>
          </p:nvPr>
        </p:nvSpPr>
        <p:spPr>
          <a:effectLst/>
        </p:spPr>
      </p:sp>
      <p:sp>
        <p:nvSpPr>
          <p:cNvPr id="3" name="Notes Placeholder 2"/>
          <p:cNvSpPr>
            <a:spLocks noGrp="1"/>
          </p:cNvSpPr>
          <p:nvPr>
            <p:ph type="body" idx="1"/>
          </p:nvPr>
        </p:nvSpPr>
        <p:spPr>
          <a:effectLst/>
        </p:spPr>
        <p:txBody>
          <a:bodyPr/>
          <a:lstStyle/>
          <a:p>
            <a:endParaRPr lang="de-CH" sz="2400">
              <a:effectLst/>
            </a:endParaRPr>
          </a:p>
        </p:txBody>
      </p:sp>
      <p:sp>
        <p:nvSpPr>
          <p:cNvPr id="4" name="Slide Number Placeholder 3"/>
          <p:cNvSpPr>
            <a:spLocks noGrp="1"/>
          </p:cNvSpPr>
          <p:nvPr>
            <p:ph type="sldNum" sz="quarter" idx="10"/>
          </p:nvPr>
        </p:nvSpPr>
        <p:spPr>
          <a:effectLst/>
        </p:spPr>
        <p:txBody>
          <a:bodyPr/>
          <a:lstStyle/>
          <a:p>
            <a:fld id="{B2C8FDDE-9F4E-4F32-8FEB-16A6CC622A18}" type="slidenum">
              <a:rPr lang="ar-EG" smtClean="0">
                <a:effectLst/>
              </a:rPr>
              <a:t>9</a:t>
            </a:fld>
            <a:endParaRPr lang="ar-EG">
              <a:effectLst/>
            </a:endParaRPr>
          </a:p>
        </p:txBody>
      </p:sp>
    </p:spTree>
    <p:extLst>
      <p:ext uri="{BB962C8B-B14F-4D97-AF65-F5344CB8AC3E}">
        <p14:creationId xmlns:p14="http://schemas.microsoft.com/office/powerpoint/2010/main" val="13243056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tags" Target="../tags/tag1.xml"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matchingName="SWA Title Slide" preserve="1" userDrawn="1">
  <p:cSld name="SWA Title Slide">
    <p:spTree>
      <p:nvGrpSpPr>
        <p:cNvPr id="1" name=""/>
        <p:cNvGrpSpPr/>
        <p:nvPr/>
      </p:nvGrpSpPr>
      <p:grpSpPr>
        <a:xfrm>
          <a:off x="0" y="0"/>
          <a:ext cx="0" cy="0"/>
        </a:xfrm>
        <a:effectLst/>
      </p:grpSpPr>
      <p:sp>
        <p:nvSpPr>
          <p:cNvPr id="8" name="Picture Placeholder 7"/>
          <p:cNvSpPr>
            <a:spLocks noGrp="1"/>
          </p:cNvSpPr>
          <p:nvPr>
            <p:ph type="pic" sz="quarter" idx="13"/>
          </p:nvPr>
        </p:nvSpPr>
        <p:spPr>
          <a:xfrm>
            <a:off x="0" y="1565755"/>
            <a:ext cx="9144000" cy="5292246"/>
          </a:xfrm>
          <a:effectLst/>
        </p:spPr>
        <p:txBody>
          <a:bodyPr tIns="3060000">
            <a:normAutofit/>
          </a:bodyPr>
          <a:lstStyle>
            <a:lvl1pPr marL="0" indent="0" algn="ctr">
              <a:buNone/>
              <a:defRPr sz="1200">
                <a:solidFill>
                  <a:schemeClr val="bg1">
                    <a:lumMod val="75000"/>
                  </a:schemeClr>
                </a:solidFill>
                <a:effectLst/>
                <a:latin typeface="Arial" pitchFamily="34" charset="0"/>
                <a:cs typeface="Arial" pitchFamily="34" charset="0"/>
              </a:defRPr>
            </a:lvl1pPr>
          </a:lstStyle>
          <a:p>
            <a:endParaRPr lang="ar-EG">
              <a:effectLst/>
            </a:endParaRPr>
          </a:p>
        </p:txBody>
      </p:sp>
      <p:pic>
        <p:nvPicPr>
          <p:cNvPr id="9" name="Bild 7" descr="SW_rg_rgb.jpg"/>
          <p:cNvPicPr>
            <a:picLocks noChangeAspect="1"/>
          </p:cNvPicPr>
          <p:nvPr userDrawn="1"/>
        </p:nvPicPr>
        <p:blipFill>
          <a:blip r:embed="rId1"/>
          <a:stretch>
            <a:fillRect/>
          </a:stretch>
        </p:blipFill>
        <p:spPr>
          <a:xfrm>
            <a:off x="127000" y="192806"/>
            <a:ext cx="3617188" cy="1372948"/>
          </a:xfrm>
          <a:prstGeom prst="rect">
            <a:avLst/>
          </a:prstGeom>
          <a:effectLst/>
        </p:spPr>
      </p:pic>
      <p:sp>
        <p:nvSpPr>
          <p:cNvPr id="2" name="Title 1"/>
          <p:cNvSpPr>
            <a:spLocks noGrp="1"/>
          </p:cNvSpPr>
          <p:nvPr>
            <p:ph type="ctrTitle"/>
          </p:nvPr>
        </p:nvSpPr>
        <p:spPr>
          <a:xfrm>
            <a:off x="428625" y="3794420"/>
            <a:ext cx="4071367" cy="1074740"/>
          </a:xfrm>
          <a:effectLst/>
        </p:spPr>
        <p:txBody>
          <a:bodyPr tIns="0" anchor="t">
            <a:normAutofit/>
          </a:bodyPr>
          <a:lstStyle>
            <a:lvl1pPr>
              <a:defRPr sz="2200">
                <a:solidFill>
                  <a:srgbClr val="FFFFFF"/>
                </a:solidFill>
                <a:effectLst/>
              </a:defRPr>
            </a:lvl1pPr>
          </a:lstStyle>
          <a:p>
            <a:r>
              <a:rPr lang="en-US" smtClean="0">
                <a:effectLst/>
              </a:rPr>
              <a:t>Click to edit Master title style</a:t>
            </a:r>
            <a:endParaRPr lang="ar-EG">
              <a:effectLst/>
            </a:endParaRPr>
          </a:p>
        </p:txBody>
      </p:sp>
      <p:sp>
        <p:nvSpPr>
          <p:cNvPr id="3" name="Subtitle 2"/>
          <p:cNvSpPr>
            <a:spLocks noGrp="1"/>
          </p:cNvSpPr>
          <p:nvPr>
            <p:ph type="subTitle" idx="1"/>
          </p:nvPr>
        </p:nvSpPr>
        <p:spPr>
          <a:xfrm>
            <a:off x="428625" y="5097600"/>
            <a:ext cx="4071367" cy="491640"/>
          </a:xfrm>
          <a:effectLst/>
        </p:spPr>
        <p:txBody>
          <a:bodyPr>
            <a:noAutofit/>
          </a:bodyPr>
          <a:lstStyle>
            <a:lvl1pPr marL="0" indent="0" algn="l">
              <a:buNone/>
              <a:defRPr sz="1200">
                <a:solidFill>
                  <a:srgbClr val="FFFFFF"/>
                </a:solidFill>
                <a:effectLst/>
                <a:latin typeface="Arial" pitchFamily="34" charset="0"/>
                <a:cs typeface="Arial" pitchFamily="34" charset="0"/>
              </a:defRPr>
            </a:lvl1pPr>
            <a:lvl2pPr marL="457200" indent="0" algn="ctr">
              <a:buNone/>
              <a:defRPr>
                <a:solidFill>
                  <a:schemeClr val="tx1">
                    <a:tint val="75000"/>
                  </a:schemeClr>
                </a:solidFill>
                <a:effectLst/>
              </a:defRPr>
            </a:lvl2pPr>
            <a:lvl3pPr marL="914400" indent="0" algn="ctr">
              <a:buNone/>
              <a:defRPr>
                <a:solidFill>
                  <a:schemeClr val="tx1">
                    <a:tint val="75000"/>
                  </a:schemeClr>
                </a:solidFill>
                <a:effectLst/>
              </a:defRPr>
            </a:lvl3pPr>
            <a:lvl4pPr marL="1371600" indent="0" algn="ctr">
              <a:buNone/>
              <a:defRPr>
                <a:solidFill>
                  <a:schemeClr val="tx1">
                    <a:tint val="75000"/>
                  </a:schemeClr>
                </a:solidFill>
                <a:effectLst/>
              </a:defRPr>
            </a:lvl4pPr>
            <a:lvl5pPr marL="1828800" indent="0" algn="ctr">
              <a:buNone/>
              <a:defRPr>
                <a:solidFill>
                  <a:schemeClr val="tx1">
                    <a:tint val="75000"/>
                  </a:schemeClr>
                </a:solidFill>
                <a:effectLst/>
              </a:defRPr>
            </a:lvl5pPr>
            <a:lvl6pPr marL="2286000" indent="0" algn="ctr">
              <a:buNone/>
              <a:defRPr>
                <a:solidFill>
                  <a:schemeClr val="tx1">
                    <a:tint val="75000"/>
                  </a:schemeClr>
                </a:solidFill>
                <a:effectLst/>
              </a:defRPr>
            </a:lvl6pPr>
            <a:lvl7pPr marL="2743200" indent="0" algn="ctr">
              <a:buNone/>
              <a:defRPr>
                <a:solidFill>
                  <a:schemeClr val="tx1">
                    <a:tint val="75000"/>
                  </a:schemeClr>
                </a:solidFill>
                <a:effectLst/>
              </a:defRPr>
            </a:lvl7pPr>
            <a:lvl8pPr marL="3200400" indent="0" algn="ctr">
              <a:buNone/>
              <a:defRPr>
                <a:solidFill>
                  <a:schemeClr val="tx1">
                    <a:tint val="75000"/>
                  </a:schemeClr>
                </a:solidFill>
                <a:effectLst/>
              </a:defRPr>
            </a:lvl8pPr>
            <a:lvl9pPr marL="3657600" indent="0" algn="ctr">
              <a:buNone/>
              <a:defRPr>
                <a:solidFill>
                  <a:schemeClr val="tx1">
                    <a:tint val="75000"/>
                  </a:schemeClr>
                </a:solidFill>
                <a:effectLst/>
              </a:defRPr>
            </a:lvl9pPr>
          </a:lstStyle>
          <a:p>
            <a:r>
              <a:rPr lang="en-US" smtClean="0">
                <a:effectLst/>
              </a:rPr>
              <a:t>Click to edit Master subtitle style</a:t>
            </a:r>
            <a:endParaRPr lang="ar-EG">
              <a:effectLst/>
            </a:endParaRPr>
          </a:p>
        </p:txBody>
      </p:sp>
      <p:sp>
        <p:nvSpPr>
          <p:cNvPr id="5" name="Text Placeholder 4"/>
          <p:cNvSpPr>
            <a:spLocks noGrp="1"/>
          </p:cNvSpPr>
          <p:nvPr>
            <p:ph type="body" sz="quarter" idx="14"/>
          </p:nvPr>
        </p:nvSpPr>
        <p:spPr>
          <a:xfrm>
            <a:off x="428627" y="3614401"/>
            <a:ext cx="4071366" cy="184666"/>
          </a:xfrm>
          <a:effectLst/>
        </p:spPr>
        <p:txBody>
          <a:bodyPr>
            <a:noAutofit/>
          </a:bodyPr>
          <a:lstStyle>
            <a:lvl1pPr marL="0" indent="0">
              <a:buFontTx/>
              <a:buNone/>
              <a:defRPr sz="1200">
                <a:solidFill>
                  <a:srgbClr val="FFFFFF"/>
                </a:solidFill>
                <a:effectLst/>
              </a:defRPr>
            </a:lvl1pPr>
            <a:lvl2pPr marL="457200" indent="0">
              <a:buFontTx/>
              <a:buNone/>
              <a:defRPr sz="1200">
                <a:effectLst/>
              </a:defRPr>
            </a:lvl2pPr>
            <a:lvl3pPr marL="914400" indent="0">
              <a:buFontTx/>
              <a:buNone/>
              <a:defRPr sz="1200">
                <a:effectLst/>
              </a:defRPr>
            </a:lvl3pPr>
            <a:lvl4pPr marL="1371600" indent="0">
              <a:buFontTx/>
              <a:buNone/>
              <a:defRPr sz="1200">
                <a:effectLst/>
              </a:defRPr>
            </a:lvl4pPr>
            <a:lvl5pPr marL="1828800" indent="0">
              <a:buFontTx/>
              <a:buNone/>
              <a:defRPr sz="1200">
                <a:effectLst/>
              </a:defRPr>
            </a:lvl5pPr>
          </a:lstStyle>
          <a:p>
            <a:pPr lvl="0"/>
            <a:r>
              <a:rPr lang="en-US" smtClean="0">
                <a:effectLst/>
              </a:rPr>
              <a:t>Click to edit Master text styles</a:t>
            </a:r>
          </a:p>
        </p:txBody>
      </p:sp>
      <p:sp>
        <p:nvSpPr>
          <p:cNvPr id="7" name="TextBox 6"/>
          <p:cNvSpPr txBox="1"/>
          <p:nvPr userDrawn="1">
            <p:custDataLst>
              <p:tags r:id="rId2"/>
            </p:custDataLst>
          </p:nvPr>
        </p:nvSpPr>
        <p:spPr>
          <a:xfrm>
            <a:off x="5004048" y="1090616"/>
            <a:ext cx="3982211" cy="184666"/>
          </a:xfrm>
          <a:prstGeom prst="rect">
            <a:avLst/>
          </a:prstGeom>
          <a:noFill/>
          <a:effectLst/>
        </p:spPr>
        <p:txBody>
          <a:bodyPr wrap="none" lIns="0" tIns="0" rIns="0" bIns="0" rtlCol="0">
            <a:noAutofit/>
          </a:bodyPr>
          <a:lstStyle/>
          <a:p>
            <a:pPr algn="r"/>
            <a:endParaRPr lang="en-US" sz="1200" spc="230" baseline="0" noProof="0">
              <a:solidFill>
                <a:srgbClr val="981020"/>
              </a:solidFill>
              <a:effectLst/>
              <a:latin typeface="Arial" pitchFamily="34" charset="0"/>
              <a:cs typeface="Arial" pitchFamily="34" charset="0"/>
            </a:endParaRPr>
          </a:p>
        </p:txBody>
      </p:sp>
    </p:spTree>
    <p:extLst>
      <p:ext uri="{BB962C8B-B14F-4D97-AF65-F5344CB8AC3E}">
        <p14:creationId xmlns:p14="http://schemas.microsoft.com/office/powerpoint/2010/main" val="4290663146"/>
      </p:ext>
    </p:extLst>
  </p:cSld>
  <p:clrMapOvr>
    <a:masterClrMapping/>
  </p:clrMapOvr>
  <p:transition/>
  <p:timing/>
  <p:hf hdr="0" dt="0"/>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ext and Chart" preserve="1" userDrawn="1">
  <p:cSld name="SWA Text and Char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10" name="Chart Placeholder 9"/>
          <p:cNvSpPr>
            <a:spLocks noGrp="1"/>
          </p:cNvSpPr>
          <p:nvPr>
            <p:ph type="chart" sz="quarter" idx="15"/>
          </p:nvPr>
        </p:nvSpPr>
        <p:spPr>
          <a:xfrm>
            <a:off x="4644149" y="1557337"/>
            <a:ext cx="4176000" cy="4535488"/>
          </a:xfrm>
          <a:effectLst/>
        </p:spPr>
        <p:txBody>
          <a:bodyPr/>
          <a:lstStyle/>
          <a:p>
            <a:endParaRPr lang="en-US">
              <a:effectLst/>
            </a:endParaRPr>
          </a:p>
        </p:txBody>
      </p:sp>
      <p:sp>
        <p:nvSpPr>
          <p:cNvPr id="5" name="Content Placeholder 2"/>
          <p:cNvSpPr>
            <a:spLocks noGrp="1"/>
          </p:cNvSpPr>
          <p:nvPr>
            <p:ph sz="half" idx="1"/>
          </p:nvPr>
        </p:nvSpPr>
        <p:spPr>
          <a:xfrm>
            <a:off x="428626" y="1557338"/>
            <a:ext cx="4067175" cy="4535487"/>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Tree>
    <p:extLst>
      <p:ext uri="{BB962C8B-B14F-4D97-AF65-F5344CB8AC3E}">
        <p14:creationId xmlns:p14="http://schemas.microsoft.com/office/powerpoint/2010/main" val="3958340679"/>
      </p:ext>
    </p:extLst>
  </p:cSld>
  <p:clrMapOvr>
    <a:masterClrMapping/>
  </p:clrMapOvr>
  <p:transition/>
  <p:timing/>
  <p:hf hdr="0" dt="0"/>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Picture" preserve="1" userDrawn="1">
  <p:cSld name="SWA Picture">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lvl1pPr>
              <a:defRPr>
                <a:effectLst/>
                <a:latin typeface="Arial" pitchFamily="34" charset="0"/>
                <a:cs typeface="Arial" pitchFamily="34" charset="0"/>
              </a:defRPr>
            </a:lvl1pPr>
          </a:lstStyle>
          <a:p>
            <a:r>
              <a:rPr lang="en-US" smtClean="0">
                <a:effectLst/>
              </a:rPr>
              <a:t>Click to edit Master title style</a:t>
            </a:r>
            <a:endParaRPr lang="ar-EG">
              <a:effectLst/>
            </a:endParaRPr>
          </a:p>
        </p:txBody>
      </p:sp>
      <p:sp>
        <p:nvSpPr>
          <p:cNvPr id="6" name="Picture Placeholder 7"/>
          <p:cNvSpPr>
            <a:spLocks noGrp="1"/>
          </p:cNvSpPr>
          <p:nvPr>
            <p:ph type="pic" sz="quarter" idx="13"/>
          </p:nvPr>
        </p:nvSpPr>
        <p:spPr>
          <a:xfrm>
            <a:off x="428626" y="1557339"/>
            <a:ext cx="6584949" cy="4535487"/>
          </a:xfrm>
          <a:effectLst/>
        </p:spPr>
        <p:txBody>
          <a:bodyPr tIns="2520000">
            <a:normAutofit/>
          </a:bodyPr>
          <a:lstStyle>
            <a:lvl1pPr marL="0" indent="0" algn="ctr">
              <a:buNone/>
              <a:defRPr sz="1200">
                <a:solidFill>
                  <a:schemeClr val="bg1">
                    <a:lumMod val="75000"/>
                  </a:schemeClr>
                </a:solidFill>
                <a:effectLst/>
                <a:latin typeface="Arial" pitchFamily="34" charset="0"/>
                <a:cs typeface="Arial" pitchFamily="34" charset="0"/>
              </a:defRPr>
            </a:lvl1pPr>
          </a:lstStyle>
          <a:p>
            <a:endParaRPr lang="ar-EG">
              <a:effectLst/>
            </a:endParaRPr>
          </a:p>
        </p:txBody>
      </p:sp>
    </p:spTree>
    <p:extLst>
      <p:ext uri="{BB962C8B-B14F-4D97-AF65-F5344CB8AC3E}">
        <p14:creationId xmlns:p14="http://schemas.microsoft.com/office/powerpoint/2010/main" val="162588469"/>
      </p:ext>
    </p:extLst>
  </p:cSld>
  <p:clrMapOvr>
    <a:masterClrMapping/>
  </p:clrMapOvr>
  <p:transition/>
  <p:timing/>
  <p:hf hdr="0" dt="0"/>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itle only" type="titleOnly" preserve="1">
  <p:cSld name="SWA Title only">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Tree>
    <p:extLst>
      <p:ext uri="{BB962C8B-B14F-4D97-AF65-F5344CB8AC3E}">
        <p14:creationId xmlns:p14="http://schemas.microsoft.com/office/powerpoint/2010/main" val="3711962864"/>
      </p:ext>
    </p:extLst>
  </p:cSld>
  <p:clrMapOvr>
    <a:masterClrMapping/>
  </p:clrMapOvr>
  <p:transition/>
  <p:timing/>
  <p:hf hdr="0" dt="0"/>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able" preserve="1" userDrawn="1">
  <p:cSld name="SWA Table">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5" name="Table Placeholder 4"/>
          <p:cNvSpPr>
            <a:spLocks noGrp="1"/>
          </p:cNvSpPr>
          <p:nvPr>
            <p:ph type="tbl" sz="quarter" idx="10"/>
          </p:nvPr>
        </p:nvSpPr>
        <p:spPr>
          <a:xfrm>
            <a:off x="428625" y="1557338"/>
            <a:ext cx="8391525" cy="4535487"/>
          </a:xfrm>
          <a:effectLst/>
        </p:spPr>
        <p:txBody>
          <a:bodyPr tIns="2520000"/>
          <a:lstStyle>
            <a:lvl1pPr marL="0" indent="0" algn="ctr">
              <a:buNone/>
              <a:defRPr>
                <a:solidFill>
                  <a:srgbClr val="000000"/>
                </a:solidFill>
                <a:effectLst/>
              </a:defRPr>
            </a:lvl1pPr>
          </a:lstStyle>
          <a:p>
            <a:endParaRPr lang="de-CH">
              <a:effectLst/>
            </a:endParaRPr>
          </a:p>
        </p:txBody>
      </p:sp>
    </p:spTree>
    <p:extLst>
      <p:ext uri="{BB962C8B-B14F-4D97-AF65-F5344CB8AC3E}">
        <p14:creationId xmlns:p14="http://schemas.microsoft.com/office/powerpoint/2010/main" val="1111638540"/>
      </p:ext>
    </p:extLst>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Blank" type="blank" preserve="1">
  <p:cSld name="SWA Blank">
    <p:spTree>
      <p:nvGrpSpPr>
        <p:cNvPr id="1" name=""/>
        <p:cNvGrpSpPr/>
        <p:nvPr/>
      </p:nvGrpSpPr>
      <p:grpSpPr>
        <a:xfrm>
          <a:off x="0" y="0"/>
          <a:ext cx="0" cy="0"/>
        </a:xfrm>
        <a:effectLst/>
      </p:grpSpPr>
    </p:spTree>
    <p:extLst>
      <p:ext uri="{BB962C8B-B14F-4D97-AF65-F5344CB8AC3E}">
        <p14:creationId xmlns:p14="http://schemas.microsoft.com/office/powerpoint/2010/main" val="3468170204"/>
      </p:ext>
    </p:extLst>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oc" preserve="1" userDrawn="1">
  <p:cSld name="SWA Toc">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4" name="Text Placeholder 3"/>
          <p:cNvSpPr>
            <a:spLocks noGrp="1"/>
          </p:cNvSpPr>
          <p:nvPr>
            <p:ph type="body" sz="quarter" idx="10"/>
          </p:nvPr>
        </p:nvSpPr>
        <p:spPr>
          <a:xfrm>
            <a:off x="428625" y="1557338"/>
            <a:ext cx="8391525" cy="4535487"/>
          </a:xfrm>
          <a:effectLst/>
        </p:spPr>
        <p:txBody>
          <a:bodyPr/>
          <a:lstStyle>
            <a:lvl1pPr marL="347663" indent="-347663">
              <a:buClr>
                <a:srgbClr val="000000"/>
              </a:buClr>
              <a:buFont typeface="+mj-lt"/>
              <a:buAutoNum type="arabicPeriod"/>
              <a:defRPr>
                <a:effectLst/>
              </a:defRPr>
            </a:lvl1pPr>
            <a:lvl2pPr marL="709200" indent="-349200">
              <a:buFont typeface="+mj-lt"/>
              <a:buAutoNum type="arabicPeriod"/>
              <a:defRPr>
                <a:effectLst/>
              </a:defRPr>
            </a:lvl2pPr>
            <a:lvl3pPr marL="900113" indent="-179388">
              <a:buFont typeface="Arial" pitchFamily="34" charset="0"/>
              <a:buChar char="&gt;"/>
              <a:defRPr>
                <a:effectLst/>
              </a:defRPr>
            </a:lvl3pPr>
            <a:lvl4pPr marL="900113" indent="0">
              <a:buFont typeface="+mj-lt"/>
              <a:buNone/>
              <a:defRPr>
                <a:effectLst/>
              </a:defRPr>
            </a:lvl4pPr>
            <a:lvl5pPr marL="900113" indent="0">
              <a:buFont typeface="+mj-lt"/>
              <a:buNone/>
              <a:defRPr>
                <a:effectLst/>
              </a:defRPr>
            </a:lvl5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de-CH">
              <a:effectLst/>
            </a:endParaRPr>
          </a:p>
        </p:txBody>
      </p:sp>
    </p:spTree>
    <p:extLst>
      <p:ext uri="{BB962C8B-B14F-4D97-AF65-F5344CB8AC3E}">
        <p14:creationId xmlns:p14="http://schemas.microsoft.com/office/powerpoint/2010/main" val="208793777"/>
      </p:ext>
    </p:extLst>
  </p:cSld>
  <p:clrMapOvr>
    <a:masterClrMapping/>
  </p:clrMapOvr>
  <p:transition/>
  <p:timing/>
  <p:hf hdr="0" dt="0"/>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itle and Content" preserve="1" userDrawn="1">
  <p:cSld name="SWA Title and Conten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10" name="Text Placeholder 2"/>
          <p:cNvSpPr>
            <a:spLocks noGrp="1"/>
          </p:cNvSpPr>
          <p:nvPr>
            <p:ph idx="1"/>
          </p:nvPr>
        </p:nvSpPr>
        <p:spPr>
          <a:xfrm>
            <a:off x="428625" y="1557338"/>
            <a:ext cx="8391525" cy="4535487"/>
          </a:xfrm>
          <a:prstGeom prst="rect">
            <a:avLst/>
          </a:prstGeom>
          <a:effectLst/>
        </p:spPr>
        <p:txBody>
          <a:bodyPr vert="horz" lIns="0" tIns="0" rIns="0" bIns="0" rtlCol="0">
            <a:normAutofit/>
          </a:body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Tree>
    <p:extLst>
      <p:ext uri="{BB962C8B-B14F-4D97-AF65-F5344CB8AC3E}">
        <p14:creationId xmlns:p14="http://schemas.microsoft.com/office/powerpoint/2010/main" val="1688301314"/>
      </p:ext>
    </p:extLst>
  </p:cSld>
  <p:clrMapOvr>
    <a:masterClrMapping/>
  </p:clrMapOvr>
  <p:transition/>
  <p:timing/>
  <p:hf hdr="0" dt="0"/>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wo Content" preserve="1" userDrawn="1">
  <p:cSld name="SWA Two Conten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4" name="Content Placeholder 3"/>
          <p:cNvSpPr>
            <a:spLocks noGrp="1"/>
          </p:cNvSpPr>
          <p:nvPr>
            <p:ph sz="half" idx="2"/>
          </p:nvPr>
        </p:nvSpPr>
        <p:spPr>
          <a:xfrm>
            <a:off x="4644150" y="1557337"/>
            <a:ext cx="4176000" cy="4535488"/>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
        <p:nvSpPr>
          <p:cNvPr id="5" name="Content Placeholder 2"/>
          <p:cNvSpPr>
            <a:spLocks noGrp="1"/>
          </p:cNvSpPr>
          <p:nvPr>
            <p:ph sz="half" idx="1"/>
          </p:nvPr>
        </p:nvSpPr>
        <p:spPr>
          <a:xfrm>
            <a:off x="428625" y="1557337"/>
            <a:ext cx="4067175" cy="4535487"/>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Tree>
    <p:extLst>
      <p:ext uri="{BB962C8B-B14F-4D97-AF65-F5344CB8AC3E}">
        <p14:creationId xmlns:p14="http://schemas.microsoft.com/office/powerpoint/2010/main" val="429901560"/>
      </p:ext>
    </p:extLst>
  </p:cSld>
  <p:clrMapOvr>
    <a:masterClrMapping/>
  </p:clrMapOvr>
  <p:transition/>
  <p:timing/>
  <p:hf hdr="0" dt="0"/>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ext" preserve="1" userDrawn="1">
  <p:cSld name="SWA Tex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4" name="Text Placeholder 3"/>
          <p:cNvSpPr>
            <a:spLocks noGrp="1"/>
          </p:cNvSpPr>
          <p:nvPr>
            <p:ph type="body" sz="quarter" idx="13"/>
          </p:nvPr>
        </p:nvSpPr>
        <p:spPr>
          <a:xfrm>
            <a:off x="428625" y="1557338"/>
            <a:ext cx="8391525" cy="4535487"/>
          </a:xfrm>
          <a:effectLst/>
        </p:spPr>
        <p:txBody>
          <a:body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en-US">
              <a:effectLst/>
            </a:endParaRPr>
          </a:p>
        </p:txBody>
      </p:sp>
    </p:spTree>
    <p:extLst>
      <p:ext uri="{BB962C8B-B14F-4D97-AF65-F5344CB8AC3E}">
        <p14:creationId xmlns:p14="http://schemas.microsoft.com/office/powerpoint/2010/main" val="373546551"/>
      </p:ext>
    </p:extLst>
  </p:cSld>
  <p:clrMapOvr>
    <a:masterClrMapping/>
  </p:clrMapOvr>
  <p:transition/>
  <p:timing/>
  <p:hf hdr="0" dt="0"/>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wo Text" preserve="1" userDrawn="1">
  <p:cSld name="SWA Two Tex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4" name="Text Placeholder 3"/>
          <p:cNvSpPr>
            <a:spLocks noGrp="1"/>
          </p:cNvSpPr>
          <p:nvPr>
            <p:ph type="body" sz="quarter" idx="13"/>
          </p:nvPr>
        </p:nvSpPr>
        <p:spPr>
          <a:xfrm>
            <a:off x="428625" y="1557337"/>
            <a:ext cx="4067175" cy="4535487"/>
          </a:xfrm>
          <a:effectLst/>
        </p:spPr>
        <p:txBody>
          <a:bodyPr numCol="2"/>
          <a:lstStyle>
            <a:lvl1pPr>
              <a:defRPr baseline="0">
                <a:effectLst/>
              </a:defRPr>
            </a:lvl1pPr>
            <a:lvl2pPr>
              <a:defRPr sz="1600">
                <a:effectLst/>
              </a:defRPr>
            </a:lvl2pPr>
            <a:lvl3pPr>
              <a:defRPr sz="1600">
                <a:effectLst/>
              </a:defRPr>
            </a:lvl3pPr>
            <a:lvl4pPr>
              <a:defRPr sz="1600">
                <a:effectLst/>
              </a:defRPr>
            </a:lvl4pPr>
            <a:lvl5pPr>
              <a:defRPr sz="1600">
                <a:effectLst/>
              </a:defRPr>
            </a:lvl5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en-US">
              <a:effectLst/>
            </a:endParaRPr>
          </a:p>
        </p:txBody>
      </p:sp>
      <p:sp>
        <p:nvSpPr>
          <p:cNvPr id="5" name="Text Placeholder 3"/>
          <p:cNvSpPr>
            <a:spLocks noGrp="1"/>
          </p:cNvSpPr>
          <p:nvPr>
            <p:ph type="body" sz="quarter" idx="14"/>
          </p:nvPr>
        </p:nvSpPr>
        <p:spPr>
          <a:xfrm>
            <a:off x="4644149" y="1557336"/>
            <a:ext cx="4176000" cy="4535488"/>
          </a:xfrm>
          <a:effectLst/>
        </p:spPr>
        <p:txBody>
          <a:bodyPr numCol="2"/>
          <a:lstStyle>
            <a:lvl1pPr>
              <a:defRPr baseline="0">
                <a:effectLst/>
              </a:defRPr>
            </a:lvl1pPr>
            <a:lvl2pPr>
              <a:defRPr sz="1600">
                <a:effectLst/>
              </a:defRPr>
            </a:lvl2pPr>
            <a:lvl3pPr>
              <a:defRPr sz="1600">
                <a:effectLst/>
              </a:defRPr>
            </a:lvl3pPr>
            <a:lvl4pPr>
              <a:defRPr sz="1600">
                <a:effectLst/>
              </a:defRPr>
            </a:lvl4pPr>
            <a:lvl5pPr>
              <a:defRPr sz="1600">
                <a:effectLst/>
              </a:defRPr>
            </a:lvl5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en-US">
              <a:effectLst/>
            </a:endParaRPr>
          </a:p>
        </p:txBody>
      </p:sp>
    </p:spTree>
    <p:extLst>
      <p:ext uri="{BB962C8B-B14F-4D97-AF65-F5344CB8AC3E}">
        <p14:creationId xmlns:p14="http://schemas.microsoft.com/office/powerpoint/2010/main" val="4155165179"/>
      </p:ext>
    </p:extLst>
  </p:cSld>
  <p:clrMapOvr>
    <a:masterClrMapping/>
  </p:clrMapOvr>
  <p:transition/>
  <p:timing/>
  <p:hf hdr="0" dt="0"/>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Text and Picture" preserve="1" userDrawn="1">
  <p:cSld name="SWA Text and Picture">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3" name="Content Placeholder 2"/>
          <p:cNvSpPr>
            <a:spLocks noGrp="1"/>
          </p:cNvSpPr>
          <p:nvPr>
            <p:ph sz="half" idx="1"/>
          </p:nvPr>
        </p:nvSpPr>
        <p:spPr>
          <a:xfrm>
            <a:off x="428625" y="1557337"/>
            <a:ext cx="4067175" cy="4535487"/>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
        <p:nvSpPr>
          <p:cNvPr id="7" name="Picture Placeholder 6"/>
          <p:cNvSpPr>
            <a:spLocks noGrp="1"/>
          </p:cNvSpPr>
          <p:nvPr>
            <p:ph type="pic" sz="quarter" idx="12"/>
          </p:nvPr>
        </p:nvSpPr>
        <p:spPr>
          <a:xfrm>
            <a:off x="4644150" y="1557337"/>
            <a:ext cx="4176000" cy="4535488"/>
          </a:xfrm>
          <a:effectLst/>
        </p:spPr>
        <p:txBody>
          <a:bodyPr tIns="2448000">
            <a:noAutofit/>
          </a:bodyPr>
          <a:lstStyle>
            <a:lvl1pPr marL="0" indent="0" algn="ctr">
              <a:buNone/>
              <a:defRPr sz="1200">
                <a:solidFill>
                  <a:schemeClr val="bg1">
                    <a:lumMod val="75000"/>
                  </a:schemeClr>
                </a:solidFill>
                <a:effectLst/>
                <a:latin typeface="Arial" pitchFamily="34" charset="0"/>
                <a:cs typeface="Arial" pitchFamily="34" charset="0"/>
              </a:defRPr>
            </a:lvl1pPr>
          </a:lstStyle>
          <a:p>
            <a:endParaRPr lang="en-US">
              <a:effectLst/>
            </a:endParaRPr>
          </a:p>
        </p:txBody>
      </p:sp>
    </p:spTree>
    <p:extLst>
      <p:ext uri="{BB962C8B-B14F-4D97-AF65-F5344CB8AC3E}">
        <p14:creationId xmlns:p14="http://schemas.microsoft.com/office/powerpoint/2010/main" val="968014125"/>
      </p:ext>
    </p:extLst>
  </p:cSld>
  <p:clrMapOvr>
    <a:masterClrMapping/>
  </p:clrMapOvr>
  <p:transition/>
  <p:timing/>
  <p:hf hdr="0" dt="0"/>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Picture and Text" preserve="1" userDrawn="1">
  <p:cSld name="SWA Picture and Tex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3" name="Content Placeholder 2"/>
          <p:cNvSpPr>
            <a:spLocks noGrp="1"/>
          </p:cNvSpPr>
          <p:nvPr>
            <p:ph sz="half" idx="1"/>
          </p:nvPr>
        </p:nvSpPr>
        <p:spPr>
          <a:xfrm>
            <a:off x="4644149" y="1557336"/>
            <a:ext cx="4176000" cy="4535488"/>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
        <p:nvSpPr>
          <p:cNvPr id="7" name="Picture Placeholder 6"/>
          <p:cNvSpPr>
            <a:spLocks noGrp="1"/>
          </p:cNvSpPr>
          <p:nvPr>
            <p:ph type="pic" sz="quarter" idx="12"/>
          </p:nvPr>
        </p:nvSpPr>
        <p:spPr>
          <a:xfrm>
            <a:off x="428626" y="1557338"/>
            <a:ext cx="4067175" cy="4535487"/>
          </a:xfrm>
          <a:effectLst/>
        </p:spPr>
        <p:txBody>
          <a:bodyPr tIns="2448000">
            <a:noAutofit/>
          </a:bodyPr>
          <a:lstStyle>
            <a:lvl1pPr marL="0" indent="0" algn="ctr">
              <a:buNone/>
              <a:defRPr sz="1200">
                <a:solidFill>
                  <a:schemeClr val="bg1">
                    <a:lumMod val="75000"/>
                  </a:schemeClr>
                </a:solidFill>
                <a:effectLst/>
                <a:latin typeface="Arial" pitchFamily="34" charset="0"/>
                <a:cs typeface="Arial" pitchFamily="34" charset="0"/>
              </a:defRPr>
            </a:lvl1pPr>
          </a:lstStyle>
          <a:p>
            <a:endParaRPr lang="en-US">
              <a:effectLst/>
            </a:endParaRPr>
          </a:p>
        </p:txBody>
      </p:sp>
    </p:spTree>
    <p:extLst>
      <p:ext uri="{BB962C8B-B14F-4D97-AF65-F5344CB8AC3E}">
        <p14:creationId xmlns:p14="http://schemas.microsoft.com/office/powerpoint/2010/main" val="937624174"/>
      </p:ext>
    </p:extLst>
  </p:cSld>
  <p:clrMapOvr>
    <a:masterClrMapping/>
  </p:clrMapOvr>
  <p:transition/>
  <p:timing/>
  <p:hf hdr="0" dt="0"/>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matchingName="SWA Chart and Text" preserve="1" userDrawn="1">
  <p:cSld name="SWA Chart and Text">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r>
              <a:rPr lang="en-US" smtClean="0">
                <a:effectLst/>
              </a:rPr>
              <a:t>Click to edit Master title style</a:t>
            </a:r>
            <a:endParaRPr lang="ar-EG">
              <a:effectLst/>
            </a:endParaRPr>
          </a:p>
        </p:txBody>
      </p:sp>
      <p:sp>
        <p:nvSpPr>
          <p:cNvPr id="8" name="Chart Placeholder 7"/>
          <p:cNvSpPr>
            <a:spLocks noGrp="1"/>
          </p:cNvSpPr>
          <p:nvPr>
            <p:ph type="chart" sz="quarter" idx="14"/>
          </p:nvPr>
        </p:nvSpPr>
        <p:spPr>
          <a:xfrm>
            <a:off x="428626" y="1557338"/>
            <a:ext cx="4067175" cy="4535487"/>
          </a:xfrm>
          <a:effectLst/>
        </p:spPr>
        <p:txBody>
          <a:bodyPr/>
          <a:lstStyle/>
          <a:p>
            <a:endParaRPr lang="en-US">
              <a:effectLst/>
            </a:endParaRPr>
          </a:p>
        </p:txBody>
      </p:sp>
      <p:sp>
        <p:nvSpPr>
          <p:cNvPr id="5" name="Content Placeholder 2"/>
          <p:cNvSpPr>
            <a:spLocks noGrp="1"/>
          </p:cNvSpPr>
          <p:nvPr>
            <p:ph sz="half" idx="1"/>
          </p:nvPr>
        </p:nvSpPr>
        <p:spPr>
          <a:xfrm>
            <a:off x="4644149" y="1557336"/>
            <a:ext cx="4176000" cy="4535488"/>
          </a:xfrm>
          <a:effectLst/>
        </p:spPr>
        <p:txBody>
          <a:bodyPr>
            <a:normAutofit/>
          </a:bodyPr>
          <a:lstStyle>
            <a:lvl1pPr>
              <a:defRPr sz="2000">
                <a:effectLst/>
                <a:latin typeface="Arial" pitchFamily="34" charset="0"/>
                <a:cs typeface="Arial" pitchFamily="34" charset="0"/>
              </a:defRPr>
            </a:lvl1pPr>
            <a:lvl2pPr>
              <a:defRPr sz="1600">
                <a:effectLst/>
                <a:latin typeface="Arial" pitchFamily="34" charset="0"/>
                <a:cs typeface="Arial" pitchFamily="34" charset="0"/>
              </a:defRPr>
            </a:lvl2pPr>
            <a:lvl3pPr>
              <a:defRPr sz="1600">
                <a:effectLst/>
                <a:latin typeface="Arial" pitchFamily="34" charset="0"/>
                <a:cs typeface="Arial" pitchFamily="34" charset="0"/>
              </a:defRPr>
            </a:lvl3pPr>
            <a:lvl4pPr>
              <a:defRPr sz="1600">
                <a:effectLst/>
                <a:latin typeface="Arial" pitchFamily="34" charset="0"/>
                <a:cs typeface="Arial" pitchFamily="34" charset="0"/>
              </a:defRPr>
            </a:lvl4pPr>
            <a:lvl5pPr>
              <a:defRPr sz="1600">
                <a:effectLst/>
                <a:latin typeface="Arial" pitchFamily="34" charset="0"/>
                <a:cs typeface="Arial" pitchFamily="34" charset="0"/>
              </a:defRPr>
            </a:lvl5pPr>
            <a:lvl6pPr>
              <a:defRPr sz="1800">
                <a:effectLst/>
              </a:defRPr>
            </a:lvl6pPr>
            <a:lvl7pPr>
              <a:defRPr sz="1800">
                <a:effectLst/>
              </a:defRPr>
            </a:lvl7pPr>
            <a:lvl8pPr>
              <a:defRPr sz="1800">
                <a:effectLst/>
              </a:defRPr>
            </a:lvl8pPr>
            <a:lvl9pPr>
              <a:defRPr sz="1800">
                <a:effectLst/>
              </a:defRPr>
            </a:lvl9p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spTree>
    <p:extLst>
      <p:ext uri="{BB962C8B-B14F-4D97-AF65-F5344CB8AC3E}">
        <p14:creationId xmlns:p14="http://schemas.microsoft.com/office/powerpoint/2010/main" val="1841960258"/>
      </p:ext>
    </p:extLst>
  </p:cSld>
  <p:clrMapOvr>
    <a:masterClrMapping/>
  </p:clrMapOvr>
  <p:transition/>
  <p:timing/>
  <p:hf hdr="0" dt="0"/>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2.jpeg" /><Relationship Id="rId16" Type="http://schemas.openxmlformats.org/officeDocument/2006/relationships/tags" Target="../tags/tag2.xml" /><Relationship Id="rId17" Type="http://schemas.openxmlformats.org/officeDocument/2006/relationships/tags" Target="../tags/tag3.xml" /><Relationship Id="rId18" Type="http://schemas.openxmlformats.org/officeDocument/2006/relationships/tags" Target="../tags/tag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a:effectLst/>
      </p:grpSpPr>
      <p:sp>
        <p:nvSpPr>
          <p:cNvPr id="2" name="Title Placeholder 1"/>
          <p:cNvSpPr>
            <a:spLocks noGrp="1"/>
          </p:cNvSpPr>
          <p:nvPr>
            <p:ph type="title"/>
          </p:nvPr>
        </p:nvSpPr>
        <p:spPr>
          <a:xfrm>
            <a:off x="428625" y="208417"/>
            <a:ext cx="6160508" cy="830997"/>
          </a:xfrm>
          <a:prstGeom prst="rect">
            <a:avLst/>
          </a:prstGeom>
          <a:effectLst/>
        </p:spPr>
        <p:txBody>
          <a:bodyPr vert="horz" lIns="0" tIns="0" rIns="0" bIns="0" rtlCol="0" anchor="ctr" anchorCtr="0">
            <a:noAutofit/>
          </a:bodyPr>
          <a:lstStyle/>
          <a:p>
            <a:endParaRPr lang="ar-EG">
              <a:effectLst/>
            </a:endParaRPr>
          </a:p>
        </p:txBody>
      </p:sp>
      <p:sp>
        <p:nvSpPr>
          <p:cNvPr id="3" name="Text Placeholder 2"/>
          <p:cNvSpPr>
            <a:spLocks noGrp="1"/>
          </p:cNvSpPr>
          <p:nvPr>
            <p:ph type="body" idx="1"/>
          </p:nvPr>
        </p:nvSpPr>
        <p:spPr>
          <a:xfrm>
            <a:off x="428625" y="1557338"/>
            <a:ext cx="8391525" cy="4535487"/>
          </a:xfrm>
          <a:prstGeom prst="rect">
            <a:avLst/>
          </a:prstGeom>
          <a:effectLst/>
        </p:spPr>
        <p:txBody>
          <a:bodyPr vert="horz" lIns="0" tIns="0" rIns="0" bIns="0" rtlCol="0">
            <a:normAutofit/>
          </a:bodyPr>
          <a:lstStyle/>
          <a:p>
            <a:pPr lvl="0"/>
            <a:r>
              <a:rPr lang="en-US" smtClean="0">
                <a:effectLst/>
              </a:rPr>
              <a:t>Click to edit Master text styles</a:t>
            </a:r>
          </a:p>
          <a:p>
            <a:pPr lvl="1"/>
            <a:r>
              <a:rPr lang="en-US" smtClean="0">
                <a:effectLst/>
              </a:rPr>
              <a:t>Second level</a:t>
            </a:r>
          </a:p>
          <a:p>
            <a:pPr lvl="2"/>
            <a:r>
              <a:rPr lang="en-US" smtClean="0">
                <a:effectLst/>
              </a:rPr>
              <a:t>Third level</a:t>
            </a:r>
          </a:p>
          <a:p>
            <a:pPr lvl="3"/>
            <a:r>
              <a:rPr lang="en-US" smtClean="0">
                <a:effectLst/>
              </a:rPr>
              <a:t>Fourth level</a:t>
            </a:r>
          </a:p>
          <a:p>
            <a:pPr lvl="4"/>
            <a:r>
              <a:rPr lang="en-US" smtClean="0">
                <a:effectLst/>
              </a:rPr>
              <a:t>Fifth level</a:t>
            </a:r>
            <a:endParaRPr lang="ar-EG">
              <a:effectLst/>
            </a:endParaRPr>
          </a:p>
        </p:txBody>
      </p:sp>
      <p:pic>
        <p:nvPicPr>
          <p:cNvPr id="7" name="Bild 13" descr="SW_rg_rgb.jpg"/>
          <p:cNvPicPr/>
          <p:nvPr/>
        </p:nvPicPr>
        <p:blipFill>
          <a:blip r:embed="rId15"/>
          <a:stretch>
            <a:fillRect/>
          </a:stretch>
        </p:blipFill>
        <p:spPr>
          <a:xfrm>
            <a:off x="6821099" y="127052"/>
            <a:ext cx="2211078" cy="839242"/>
          </a:xfrm>
          <a:prstGeom prst="rect">
            <a:avLst/>
          </a:prstGeom>
          <a:effectLst/>
        </p:spPr>
      </p:pic>
      <p:cxnSp>
        <p:nvCxnSpPr>
          <p:cNvPr id="9" name="Straight Connector 8"/>
          <p:cNvCxnSpPr/>
          <p:nvPr/>
        </p:nvCxnSpPr>
        <p:spPr>
          <a:xfrm>
            <a:off x="431531" y="1055020"/>
            <a:ext cx="8394861" cy="1588"/>
          </a:xfrm>
          <a:prstGeom prst="line">
            <a:avLst/>
          </a:prstGeom>
          <a:ln w="6350">
            <a:solidFill>
              <a:srgbClr val="000000"/>
            </a:solidFill>
          </a:ln>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custDataLst>
              <p:tags r:id="rId16"/>
            </p:custDataLst>
          </p:nvPr>
        </p:nvSpPr>
        <p:spPr>
          <a:xfrm>
            <a:off x="4572001" y="6481204"/>
            <a:ext cx="4248152" cy="279180"/>
          </a:xfrm>
          <a:prstGeom prst="rect">
            <a:avLst/>
          </a:prstGeom>
          <a:noFill/>
          <a:effectLst/>
        </p:spPr>
        <p:txBody>
          <a:bodyPr wrap="none" lIns="0" tIns="46800" rIns="0" bIns="46800" rtlCol="0">
            <a:noAutofit/>
          </a:bodyPr>
          <a:lstStyle/>
          <a:p>
            <a:pPr algn="r"/>
            <a:endParaRPr lang="ar-EG" sz="1200" spc="230" baseline="0">
              <a:solidFill>
                <a:srgbClr val="981020"/>
              </a:solidFill>
              <a:effectLst/>
              <a:latin typeface="Arial" pitchFamily="34" charset="0"/>
              <a:cs typeface="Arial" pitchFamily="34" charset="0"/>
            </a:endParaRPr>
          </a:p>
        </p:txBody>
      </p:sp>
      <p:cxnSp>
        <p:nvCxnSpPr>
          <p:cNvPr id="16" name="Straight Connector 15"/>
          <p:cNvCxnSpPr/>
          <p:nvPr/>
        </p:nvCxnSpPr>
        <p:spPr>
          <a:xfrm>
            <a:off x="434975" y="6481204"/>
            <a:ext cx="8394861" cy="1588"/>
          </a:xfrm>
          <a:prstGeom prst="line">
            <a:avLst/>
          </a:prstGeom>
          <a:ln w="6350">
            <a:solidFill>
              <a:srgbClr val="000000"/>
            </a:solidFill>
          </a:ln>
          <a:effectLst/>
        </p:spPr>
        <p:style>
          <a:lnRef idx="1">
            <a:schemeClr val="accent1"/>
          </a:lnRef>
          <a:fillRef idx="0">
            <a:schemeClr val="accent1"/>
          </a:fillRef>
          <a:effectRef idx="0">
            <a:schemeClr val="accent1"/>
          </a:effectRef>
          <a:fontRef idx="minor">
            <a:schemeClr val="tx1"/>
          </a:fontRef>
        </p:style>
      </p:cxnSp>
      <p:sp>
        <p:nvSpPr>
          <p:cNvPr id="6" name="txtTitle"/>
          <p:cNvSpPr txBox="1"/>
          <p:nvPr>
            <p:custDataLst>
              <p:tags r:id="rId17"/>
            </p:custDataLst>
          </p:nvPr>
        </p:nvSpPr>
        <p:spPr>
          <a:xfrm>
            <a:off x="423861" y="6519135"/>
            <a:ext cx="2184464" cy="230832"/>
          </a:xfrm>
          <a:prstGeom prst="rect">
            <a:avLst/>
          </a:prstGeom>
          <a:effectLst/>
        </p:spPr>
        <p:txBody>
          <a:bodyPr vert="horz" wrap="none" lIns="0" tIns="45720" rIns="0" bIns="45720" rtlCol="0" anchor="ctr"/>
          <a:lstStyle>
            <a:defPPr>
              <a:defRPr lang="de-DE">
                <a:effectLst/>
              </a:defRPr>
            </a:defPPr>
            <a:lvl1pPr>
              <a:defRPr sz="900">
                <a:solidFill>
                  <a:srgbClr val="000000"/>
                </a:solidFill>
                <a:effectLst/>
                <a:latin typeface="Arial" pitchFamily="34" charset="0"/>
                <a:cs typeface="Arial" pitchFamily="34" charset="0"/>
              </a:defRPr>
            </a:lvl1pPr>
          </a:lstStyle>
          <a:p>
            <a:pPr lvl="0"/>
            <a:r>
              <a:rPr lang="en-US" smtClean="0">
                <a:effectLst/>
              </a:rPr>
              <a:t>Challenging Arbitral Awards in Switzerland</a:t>
            </a:r>
            <a:endParaRPr lang="en-US">
              <a:effectLst/>
            </a:endParaRPr>
          </a:p>
        </p:txBody>
      </p:sp>
      <p:sp>
        <p:nvSpPr>
          <p:cNvPr id="10" name="txtDatepage"/>
          <p:cNvSpPr txBox="1"/>
          <p:nvPr>
            <p:custDataLst>
              <p:tags r:id="rId18"/>
            </p:custDataLst>
          </p:nvPr>
        </p:nvSpPr>
        <p:spPr>
          <a:xfrm>
            <a:off x="2735325" y="6519135"/>
            <a:ext cx="2074069" cy="230832"/>
          </a:xfrm>
          <a:prstGeom prst="rect">
            <a:avLst/>
          </a:prstGeom>
          <a:effectLst/>
        </p:spPr>
        <p:txBody>
          <a:bodyPr vert="horz" wrap="none" lIns="0" tIns="45720" rIns="0" bIns="45720" rtlCol="0" anchor="ctr"/>
          <a:lstStyle>
            <a:defPPr>
              <a:defRPr lang="de-DE">
                <a:effectLst/>
              </a:defRPr>
            </a:defPPr>
            <a:lvl1pPr>
              <a:defRPr sz="900">
                <a:solidFill>
                  <a:srgbClr val="000000"/>
                </a:solidFill>
                <a:effectLst/>
                <a:latin typeface="Arial" pitchFamily="34" charset="0"/>
                <a:cs typeface="Arial" pitchFamily="34" charset="0"/>
              </a:defRPr>
            </a:lvl1pPr>
          </a:lstStyle>
          <a:p>
            <a:pPr lvl="0"/>
            <a:r>
              <a:rPr lang="en-US" smtClean="0">
                <a:effectLst/>
              </a:rPr>
              <a:t>3 November 2016     Page </a:t>
            </a:r>
            <a:fld id="{0133E105-9B55-4BE6-945A-989C38A7C1FB}" type="slidenum">
              <a:rPr lang="en-US" smtClean="0">
                <a:effectLst/>
              </a:rPr>
              <a:t>‹#›</a:t>
            </a:fld>
            <a:r>
              <a:rPr lang="en-US" smtClean="0">
                <a:effectLst/>
              </a:rPr>
              <a:t>/14</a:t>
            </a:r>
            <a:endParaRPr lang="en-US">
              <a:effectLst/>
            </a:endParaRPr>
          </a:p>
        </p:txBody>
      </p:sp>
    </p:spTree>
    <p:extLst>
      <p:ext uri="{BB962C8B-B14F-4D97-AF65-F5344CB8AC3E}">
        <p14:creationId xmlns:p14="http://schemas.microsoft.com/office/powerpoint/2010/main" val="1630674357"/>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50" r:id="rId3"/>
    <p:sldLayoutId id="2147483652" r:id="rId4"/>
    <p:sldLayoutId id="2147483661" r:id="rId5"/>
    <p:sldLayoutId id="2147483660" r:id="rId6"/>
    <p:sldLayoutId id="2147483656" r:id="rId7"/>
    <p:sldLayoutId id="2147483657" r:id="rId8"/>
    <p:sldLayoutId id="2147483663" r:id="rId9"/>
    <p:sldLayoutId id="2147483662" r:id="rId10"/>
    <p:sldLayoutId id="2147483658" r:id="rId11"/>
    <p:sldLayoutId id="2147483654" r:id="rId12"/>
    <p:sldLayoutId id="2147483659" r:id="rId13"/>
    <p:sldLayoutId id="2147483655" r:id="rId14"/>
  </p:sldLayoutIdLst>
  <p:transition/>
  <p:timing/>
  <p:hf hdr="0" dt="0"/>
  <p:txStyles>
    <p:titleStyle>
      <a:lvl1pPr algn="l" defTabSz="914400" rtl="0" eaLnBrk="1" latinLnBrk="0" hangingPunct="1">
        <a:spcBef>
          <a:spcPct val="0"/>
        </a:spcBef>
        <a:buNone/>
        <a:defRPr sz="2400" kern="1200">
          <a:solidFill>
            <a:srgbClr val="981020"/>
          </a:solidFill>
          <a:effectLst/>
          <a:latin typeface="Arial" pitchFamily="34" charset="0"/>
          <a:ea typeface="+mj-ea"/>
          <a:cs typeface="Arial" pitchFamily="34" charset="0"/>
        </a:defRPr>
      </a:lvl1pPr>
    </p:titleStyle>
    <p:bodyStyle>
      <a:lvl1pPr marL="360000" indent="-360000" algn="l" defTabSz="914400" rtl="0" eaLnBrk="1" latinLnBrk="0" hangingPunct="1">
        <a:lnSpc>
          <a:spcPct val="120000"/>
        </a:lnSpc>
        <a:spcBef>
          <a:spcPct val="0"/>
        </a:spcBef>
        <a:buClr>
          <a:srgbClr val="981020"/>
        </a:buClr>
        <a:buFontTx/>
        <a:buChar char="&gt;"/>
        <a:defRPr sz="2000" kern="1200">
          <a:solidFill>
            <a:schemeClr val="tx1"/>
          </a:solidFill>
          <a:effectLst/>
          <a:latin typeface="Arial" pitchFamily="34" charset="0"/>
          <a:ea typeface="+mn-ea"/>
          <a:cs typeface="Arial" pitchFamily="34" charset="0"/>
        </a:defRPr>
      </a:lvl1pPr>
      <a:lvl2pPr marL="612000" indent="-252000" algn="l" defTabSz="914400" rtl="0" eaLnBrk="1" latinLnBrk="0" hangingPunct="1">
        <a:lnSpc>
          <a:spcPct val="120000"/>
        </a:lnSpc>
        <a:spcBef>
          <a:spcPct val="0"/>
        </a:spcBef>
        <a:buClrTx/>
        <a:buFontTx/>
        <a:buChar char="&gt;"/>
        <a:defRPr sz="1800" kern="1200">
          <a:solidFill>
            <a:schemeClr val="tx1"/>
          </a:solidFill>
          <a:effectLst/>
          <a:latin typeface="Arial" pitchFamily="34" charset="0"/>
          <a:ea typeface="+mn-ea"/>
          <a:cs typeface="Arial" pitchFamily="34" charset="0"/>
        </a:defRPr>
      </a:lvl2pPr>
      <a:lvl3pPr marL="806400" indent="-180000" algn="l" defTabSz="914400" rtl="0" eaLnBrk="1" latinLnBrk="0" hangingPunct="1">
        <a:lnSpc>
          <a:spcPct val="120000"/>
        </a:lnSpc>
        <a:spcBef>
          <a:spcPct val="0"/>
        </a:spcBef>
        <a:buClrTx/>
        <a:buFontTx/>
        <a:buChar char="&gt;"/>
        <a:defRPr sz="1800" kern="1200">
          <a:solidFill>
            <a:schemeClr val="tx1"/>
          </a:solidFill>
          <a:effectLst/>
          <a:latin typeface="Arial" pitchFamily="34" charset="0"/>
          <a:ea typeface="+mn-ea"/>
          <a:cs typeface="Arial" pitchFamily="34" charset="0"/>
        </a:defRPr>
      </a:lvl3pPr>
      <a:lvl4pPr marL="806400" indent="0" algn="l" defTabSz="914400" rtl="0" eaLnBrk="1" latinLnBrk="0" hangingPunct="1">
        <a:lnSpc>
          <a:spcPct val="120000"/>
        </a:lnSpc>
        <a:spcBef>
          <a:spcPct val="0"/>
        </a:spcBef>
        <a:buClrTx/>
        <a:buFontTx/>
        <a:buNone/>
        <a:defRPr sz="1800" kern="1200">
          <a:solidFill>
            <a:schemeClr val="tx1"/>
          </a:solidFill>
          <a:effectLst/>
          <a:latin typeface="Arial" pitchFamily="34" charset="0"/>
          <a:ea typeface="+mn-ea"/>
          <a:cs typeface="Arial" pitchFamily="34" charset="0"/>
        </a:defRPr>
      </a:lvl4pPr>
      <a:lvl5pPr marL="806400" indent="0" algn="l" defTabSz="914400" rtl="0" eaLnBrk="1" latinLnBrk="0" hangingPunct="1">
        <a:lnSpc>
          <a:spcPct val="120000"/>
        </a:lnSpc>
        <a:spcBef>
          <a:spcPct val="0"/>
        </a:spcBef>
        <a:buClrTx/>
        <a:buFontTx/>
        <a:buNone/>
        <a:defRPr sz="1800" kern="1200">
          <a:solidFill>
            <a:schemeClr val="tx1"/>
          </a:solidFill>
          <a:effectLst/>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effectLst/>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effectLst/>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effectLst/>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effectLst/>
          <a:latin typeface="+mn-lt"/>
          <a:ea typeface="+mn-ea"/>
          <a:cs typeface="+mn-cs"/>
        </a:defRPr>
      </a:lvl9pPr>
    </p:bodyStyle>
    <p:otherStyle>
      <a:defPPr>
        <a:defRPr lang="de-DE">
          <a:effectLst/>
        </a:defRPr>
      </a:defPPr>
      <a:lvl1pPr marL="0" algn="l" defTabSz="914400" rtl="0" eaLnBrk="1" latinLnBrk="0" hangingPunct="1">
        <a:defRPr sz="1800" kern="1200">
          <a:solidFill>
            <a:schemeClr val="tx1"/>
          </a:solidFill>
          <a:effectLst/>
          <a:latin typeface="+mn-lt"/>
          <a:ea typeface="+mn-ea"/>
          <a:cs typeface="+mn-cs"/>
        </a:defRPr>
      </a:lvl1pPr>
      <a:lvl2pPr marL="457200" algn="l" defTabSz="914400" rtl="0" eaLnBrk="1" latinLnBrk="0" hangingPunct="1">
        <a:defRPr sz="1800" kern="1200">
          <a:solidFill>
            <a:schemeClr val="tx1"/>
          </a:solidFill>
          <a:effectLst/>
          <a:latin typeface="+mn-lt"/>
          <a:ea typeface="+mn-ea"/>
          <a:cs typeface="+mn-cs"/>
        </a:defRPr>
      </a:lvl2pPr>
      <a:lvl3pPr marL="914400" algn="l" defTabSz="914400" rtl="0" eaLnBrk="1" latinLnBrk="0" hangingPunct="1">
        <a:defRPr sz="1800" kern="1200">
          <a:solidFill>
            <a:schemeClr val="tx1"/>
          </a:solidFill>
          <a:effectLst/>
          <a:latin typeface="+mn-lt"/>
          <a:ea typeface="+mn-ea"/>
          <a:cs typeface="+mn-cs"/>
        </a:defRPr>
      </a:lvl3pPr>
      <a:lvl4pPr marL="1371600" algn="l" defTabSz="914400" rtl="0" eaLnBrk="1" latinLnBrk="0" hangingPunct="1">
        <a:defRPr sz="1800" kern="1200">
          <a:solidFill>
            <a:schemeClr val="tx1"/>
          </a:solidFill>
          <a:effectLst/>
          <a:latin typeface="+mn-lt"/>
          <a:ea typeface="+mn-ea"/>
          <a:cs typeface="+mn-cs"/>
        </a:defRPr>
      </a:lvl4pPr>
      <a:lvl5pPr marL="1828800" algn="l" defTabSz="914400" rtl="0" eaLnBrk="1" latinLnBrk="0" hangingPunct="1">
        <a:defRPr sz="1800" kern="1200">
          <a:solidFill>
            <a:schemeClr val="tx1"/>
          </a:solidFill>
          <a:effectLst/>
          <a:latin typeface="+mn-lt"/>
          <a:ea typeface="+mn-ea"/>
          <a:cs typeface="+mn-cs"/>
        </a:defRPr>
      </a:lvl5pPr>
      <a:lvl6pPr marL="2286000" algn="l" defTabSz="914400" rtl="0" eaLnBrk="1" latinLnBrk="0" hangingPunct="1">
        <a:defRPr sz="1800" kern="1200">
          <a:solidFill>
            <a:schemeClr val="tx1"/>
          </a:solidFill>
          <a:effectLst/>
          <a:latin typeface="+mn-lt"/>
          <a:ea typeface="+mn-ea"/>
          <a:cs typeface="+mn-cs"/>
        </a:defRPr>
      </a:lvl6pPr>
      <a:lvl7pPr marL="2743200" algn="l" defTabSz="914400" rtl="0" eaLnBrk="1" latinLnBrk="0" hangingPunct="1">
        <a:defRPr sz="1800" kern="1200">
          <a:solidFill>
            <a:schemeClr val="tx1"/>
          </a:solidFill>
          <a:effectLst/>
          <a:latin typeface="+mn-lt"/>
          <a:ea typeface="+mn-ea"/>
          <a:cs typeface="+mn-cs"/>
        </a:defRPr>
      </a:lvl7pPr>
      <a:lvl8pPr marL="3200400" algn="l" defTabSz="914400" rtl="0" eaLnBrk="1" latinLnBrk="0" hangingPunct="1">
        <a:defRPr sz="1800" kern="1200">
          <a:solidFill>
            <a:schemeClr val="tx1"/>
          </a:solidFill>
          <a:effectLst/>
          <a:latin typeface="+mn-lt"/>
          <a:ea typeface="+mn-ea"/>
          <a:cs typeface="+mn-cs"/>
        </a:defRPr>
      </a:lvl8pPr>
      <a:lvl9pPr marL="3657600" algn="l" defTabSz="914400" rtl="0" eaLnBrk="1" latinLnBrk="0" hangingPunct="1">
        <a:defRPr sz="1800" kern="1200">
          <a:solidFill>
            <a:schemeClr val="tx1"/>
          </a:solidFill>
          <a:effectLst/>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3.jpeg" /><Relationship Id="rId4" Type="http://schemas.openxmlformats.org/officeDocument/2006/relationships/tags" Target="../tags/tag5.xml" /><Relationship Id="rId5" Type="http://schemas.openxmlformats.org/officeDocument/2006/relationships/tags" Target="../tags/tag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4.xml" /><Relationship Id="rId3" Type="http://schemas.openxmlformats.org/officeDocument/2006/relationships/tags" Target="../tags/tag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pic>
        <p:nvPicPr>
          <p:cNvPr id="8" name="Picture Placeholder 7"/>
          <p:cNvPicPr>
            <a:picLocks noGrp="1"/>
          </p:cNvPicPr>
          <p:nvPr>
            <p:ph type="pic" sz="quarter" idx="13"/>
            <p:custDataLst>
              <p:tags r:id="rId4"/>
            </p:custDataLst>
          </p:nvPr>
        </p:nvPicPr>
        <p:blipFill>
          <a:blip r:embed="rId3"/>
          <a:srcRect l="6" r="6"/>
          <a:stretch>
            <a:fillRect/>
          </a:stretch>
        </p:blipFill>
        <p:spPr>
          <a:xfrm>
            <a:off x="0" y="1565755"/>
            <a:ext cx="9144000" cy="5292246"/>
          </a:xfrm>
          <a:effectLst/>
        </p:spPr>
      </p:pic>
      <p:sp>
        <p:nvSpPr>
          <p:cNvPr id="5" name="Rectangle 4"/>
          <p:cNvSpPr/>
          <p:nvPr>
            <p:custDataLst>
              <p:tags r:id="rId5"/>
            </p:custDataLst>
          </p:nvPr>
        </p:nvSpPr>
        <p:spPr>
          <a:xfrm>
            <a:off x="0" y="3336828"/>
            <a:ext cx="4744358" cy="2530928"/>
          </a:xfrm>
          <a:prstGeom prst="rect">
            <a:avLst/>
          </a:prstGeom>
          <a:solidFill>
            <a:srgbClr val="981020">
              <a:alpha val="90000"/>
            </a:srgbClr>
          </a:solidFill>
          <a:ln w="25400" cap="flat"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sp>
        <p:nvSpPr>
          <p:cNvPr id="2" name="Title 1"/>
          <p:cNvSpPr>
            <a:spLocks noGrp="1"/>
          </p:cNvSpPr>
          <p:nvPr>
            <p:ph type="ctrTitle"/>
          </p:nvPr>
        </p:nvSpPr>
        <p:spPr>
          <a:xfrm>
            <a:off x="428625" y="3794420"/>
            <a:ext cx="4071367" cy="1290764"/>
          </a:xfrm>
          <a:effectLst/>
        </p:spPr>
        <p:txBody>
          <a:bodyPr/>
          <a:lstStyle/>
          <a:p>
            <a:br>
              <a:rPr lang="en-US" smtClean="0">
                <a:effectLst/>
              </a:rPr>
            </a:br>
            <a:r>
              <a:rPr lang="en-US">
                <a:effectLst/>
              </a:rPr>
              <a:t>Challenging Arbitral Awards </a:t>
            </a:r>
            <a:br>
              <a:rPr lang="en-US" smtClean="0">
                <a:effectLst/>
              </a:rPr>
            </a:br>
            <a:r>
              <a:rPr lang="en-US" smtClean="0">
                <a:effectLst/>
              </a:rPr>
              <a:t>in Switzerland</a:t>
            </a:r>
            <a:br>
              <a:rPr lang="en-US" smtClean="0">
                <a:effectLst/>
              </a:rPr>
            </a:br>
            <a:br>
              <a:rPr lang="en-US" sz="1000" smtClean="0">
                <a:effectLst/>
              </a:rPr>
            </a:br>
            <a:r>
              <a:rPr lang="en-US" sz="1200" smtClean="0">
                <a:effectLst/>
              </a:rPr>
              <a:t>3 November 2016</a:t>
            </a:r>
            <a:endParaRPr lang="en-US" sz="900">
              <a:effectLst/>
            </a:endParaRPr>
          </a:p>
        </p:txBody>
      </p:sp>
      <p:sp>
        <p:nvSpPr>
          <p:cNvPr id="3" name="Subtitle 2"/>
          <p:cNvSpPr>
            <a:spLocks noGrp="1"/>
          </p:cNvSpPr>
          <p:nvPr>
            <p:ph type="subTitle" idx="1"/>
          </p:nvPr>
        </p:nvSpPr>
        <p:spPr>
          <a:effectLst/>
        </p:spPr>
        <p:txBody>
          <a:bodyPr/>
          <a:lstStyle/>
          <a:p>
            <a:br>
              <a:rPr lang="en-US" smtClean="0">
                <a:effectLst/>
              </a:rPr>
            </a:br>
            <a:r>
              <a:rPr lang="en-US" smtClean="0">
                <a:effectLst/>
              </a:rPr>
              <a:t>Dr. Martin Bernet</a:t>
            </a:r>
          </a:p>
        </p:txBody>
      </p:sp>
      <p:sp>
        <p:nvSpPr>
          <p:cNvPr id="6" name="Text Placeholder 5"/>
          <p:cNvSpPr>
            <a:spLocks noGrp="1"/>
          </p:cNvSpPr>
          <p:nvPr>
            <p:ph type="body" sz="quarter" idx="14"/>
          </p:nvPr>
        </p:nvSpPr>
        <p:spPr>
          <a:xfrm>
            <a:off x="467544" y="3501008"/>
            <a:ext cx="4071366" cy="462671"/>
          </a:xfrm>
          <a:effectLst/>
        </p:spPr>
        <p:txBody>
          <a:bodyPr/>
          <a:lstStyle/>
          <a:p>
            <a:r>
              <a:rPr lang="en-US" smtClean="0">
                <a:effectLst/>
              </a:rPr>
              <a:t>ARIAS Europe: Vienna Conference 2016;</a:t>
            </a:r>
          </a:p>
          <a:p>
            <a:r>
              <a:rPr lang="en-US" smtClean="0">
                <a:effectLst/>
              </a:rPr>
              <a:t>Appeals in Arbitration – The National Approaches</a:t>
            </a:r>
            <a:endParaRPr lang="en-US">
              <a:effectLst/>
            </a:endParaRPr>
          </a:p>
        </p:txBody>
      </p:sp>
    </p:spTree>
    <p:extLst>
      <p:ext uri="{BB962C8B-B14F-4D97-AF65-F5344CB8AC3E}">
        <p14:creationId xmlns:p14="http://schemas.microsoft.com/office/powerpoint/2010/main" val="899869787"/>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4.	</a:t>
            </a:r>
            <a:r>
              <a:rPr lang="en-US" b="1" smtClean="0">
                <a:effectLst/>
              </a:rPr>
              <a:t>Revision</a:t>
            </a:r>
            <a:r>
              <a:rPr lang="en-US" smtClean="0">
                <a:effectLst/>
              </a:rPr>
              <a:t> of Awards Rendered in International Arbitration Proceedings</a:t>
            </a:r>
            <a:endParaRPr lang="en-US">
              <a:effectLst/>
            </a:endParaRPr>
          </a:p>
        </p:txBody>
      </p:sp>
      <p:sp>
        <p:nvSpPr>
          <p:cNvPr id="3" name="Text Placeholder 2"/>
          <p:cNvSpPr>
            <a:spLocks noGrp="1"/>
          </p:cNvSpPr>
          <p:nvPr>
            <p:ph type="body" sz="quarter" idx="13"/>
          </p:nvPr>
        </p:nvSpPr>
        <p:spPr>
          <a:effectLst/>
        </p:spPr>
        <p:txBody>
          <a:bodyPr/>
          <a:lstStyle/>
          <a:p>
            <a:r>
              <a:rPr lang="en-US" smtClean="0">
                <a:effectLst/>
              </a:rPr>
              <a:t>Revision admitted by case law of Swiss Supreme Court in 1992</a:t>
            </a:r>
          </a:p>
          <a:p>
            <a:r>
              <a:rPr lang="en-US" smtClean="0">
                <a:effectLst/>
              </a:rPr>
              <a:t>Two grounds for revision (Art. 123(1) and (2)(a) of Swiss Supreme Court Act)</a:t>
            </a:r>
          </a:p>
          <a:p>
            <a:pPr lvl="1"/>
            <a:r>
              <a:rPr lang="en-US" smtClean="0">
                <a:effectLst/>
              </a:rPr>
              <a:t>award was affected by a criminal offense</a:t>
            </a:r>
          </a:p>
          <a:p>
            <a:pPr lvl="1"/>
            <a:r>
              <a:rPr lang="en-US" smtClean="0">
                <a:effectLst/>
              </a:rPr>
              <a:t>preexisting material facts or decisive evidence have been discovered since the award; facts must have been unknown to the party seeking revision and that party acted with sufficient care to identify the relevant facts and adduce the evidence (Supreme Court decision 2 4A_144/2010 "Pechstein")</a:t>
            </a:r>
          </a:p>
          <a:p>
            <a:r>
              <a:rPr lang="en-US" smtClean="0">
                <a:effectLst/>
              </a:rPr>
              <a:t>Request for revision must be filed with Supreme Court within 90 days from discovery of the relevant facts</a:t>
            </a:r>
          </a:p>
          <a:p>
            <a:r>
              <a:rPr lang="en-US" smtClean="0">
                <a:effectLst/>
              </a:rPr>
              <a:t>23 reported decisions since 1992</a:t>
            </a:r>
          </a:p>
          <a:p>
            <a:r>
              <a:rPr lang="en-US" smtClean="0">
                <a:effectLst/>
              </a:rPr>
              <a:t>Only 2 requests for revision have been successful, one based on criminal offence, one based on newly discovered facts or evidence</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xfrm>
            <a:off x="395536" y="188640"/>
            <a:ext cx="6591647" cy="830997"/>
          </a:xfrm>
          <a:effectLst/>
        </p:spPr>
        <p:txBody>
          <a:bodyPr/>
          <a:lstStyle/>
          <a:p>
            <a:pPr marL="357188" indent="-357188"/>
            <a:r>
              <a:rPr lang="en-US" sz="2200" smtClean="0">
                <a:effectLst/>
              </a:rPr>
              <a:t>5.	Waiver of Right to Request Annulment of Awards Rendered in International Arbitration Proceedings</a:t>
            </a:r>
            <a:endParaRPr lang="en-US" sz="2200">
              <a:effectLst/>
            </a:endParaRPr>
          </a:p>
        </p:txBody>
      </p:sp>
      <p:sp>
        <p:nvSpPr>
          <p:cNvPr id="3" name="Text Placeholder 2"/>
          <p:cNvSpPr>
            <a:spLocks noGrp="1"/>
          </p:cNvSpPr>
          <p:nvPr>
            <p:ph type="body" sz="quarter" idx="13"/>
          </p:nvPr>
        </p:nvSpPr>
        <p:spPr>
          <a:xfrm>
            <a:off x="395536" y="1916832"/>
            <a:ext cx="8391525" cy="4535487"/>
          </a:xfrm>
          <a:effectLst/>
        </p:spPr>
        <p:txBody>
          <a:bodyPr/>
          <a:lstStyle/>
          <a:p>
            <a:r>
              <a:rPr lang="en-US" smtClean="0">
                <a:effectLst/>
              </a:rPr>
              <a:t>Parties can partially or fully waive their Art. 190 PILA challenge if</a:t>
            </a:r>
          </a:p>
          <a:p>
            <a:pPr lvl="1"/>
            <a:r>
              <a:rPr lang="en-US" smtClean="0">
                <a:effectLst/>
              </a:rPr>
              <a:t>None of the Parties was domiciled in Switzerland at time of waiver</a:t>
            </a:r>
          </a:p>
          <a:p>
            <a:pPr lvl="1"/>
            <a:r>
              <a:rPr lang="en-US" smtClean="0">
                <a:effectLst/>
              </a:rPr>
              <a:t>Waiver is express ("waiver" contained in Art. 34(6) ICC Rules is not sufficient)</a:t>
            </a:r>
          </a:p>
          <a:p>
            <a:pPr marL="360000" lvl="1" indent="0">
              <a:buNone/>
            </a:pPr>
            <a:r>
              <a:rPr lang="en-US" smtClean="0">
                <a:effectLst/>
              </a:rPr>
              <a:t>(Art. 192(1) PILA)</a:t>
            </a:r>
          </a:p>
          <a:p>
            <a:pPr marL="360000" lvl="1" indent="0">
              <a:buNone/>
            </a:pPr>
            <a:endParaRPr lang="en-US" smtClean="0">
              <a:effectLst/>
            </a:endParaRPr>
          </a:p>
          <a:p>
            <a:r>
              <a:rPr lang="en-US" smtClean="0">
                <a:effectLst/>
              </a:rPr>
              <a:t>Waiver is not advisable</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xfrm>
            <a:off x="428624" y="221739"/>
            <a:ext cx="6303615" cy="830997"/>
          </a:xfrm>
          <a:effectLst/>
        </p:spPr>
        <p:txBody>
          <a:bodyPr/>
          <a:lstStyle/>
          <a:p>
            <a:pPr marL="357188" indent="-357188">
              <a:tabLst>
                <a:tab pos="357188"/>
              </a:tabLst>
            </a:pPr>
            <a:r>
              <a:rPr lang="en-US" sz="2300" smtClean="0">
                <a:effectLst/>
              </a:rPr>
              <a:t>6.	Annulment and Revision of Awards Rendered in Swiss Domestic Arbitration Proceedings</a:t>
            </a:r>
            <a:endParaRPr lang="en-US" sz="2300">
              <a:effectLst/>
            </a:endParaRPr>
          </a:p>
        </p:txBody>
      </p:sp>
      <p:sp>
        <p:nvSpPr>
          <p:cNvPr id="3" name="Text Placeholder 2"/>
          <p:cNvSpPr>
            <a:spLocks noGrp="1"/>
          </p:cNvSpPr>
          <p:nvPr>
            <p:ph type="body" sz="quarter" idx="13"/>
          </p:nvPr>
        </p:nvSpPr>
        <p:spPr>
          <a:effectLst/>
        </p:spPr>
        <p:txBody>
          <a:bodyPr/>
          <a:lstStyle/>
          <a:p>
            <a:r>
              <a:rPr lang="en-US" smtClean="0">
                <a:effectLst/>
              </a:rPr>
              <a:t>Domestic arbitration proceedings: seat of arbitration in Switzerland </a:t>
            </a:r>
            <a:r>
              <a:rPr lang="en-US" u="sng" smtClean="0">
                <a:effectLst/>
              </a:rPr>
              <a:t>and</a:t>
            </a:r>
            <a:r>
              <a:rPr lang="en-US" smtClean="0">
                <a:effectLst/>
              </a:rPr>
              <a:t> none of the parties was domiciled abroad of the time of conclusion of the arbitration agreement (Art. 176(1) PILA)</a:t>
            </a:r>
          </a:p>
          <a:p>
            <a:r>
              <a:rPr lang="en-US" smtClean="0">
                <a:effectLst/>
              </a:rPr>
              <a:t>Grounds for annulment similar to Art. 190(2) PILA but challenge of substance of award possible in case award is arbitrary because it rests on facts findings which are manifestly contrary to the facts on record, or because it rests on a manifest violation of the applicable law or of the principles of equity (Art. 393 Swiss Civil Procedure Code, "CPC")</a:t>
            </a:r>
          </a:p>
          <a:p>
            <a:pPr lvl="1"/>
            <a:r>
              <a:rPr lang="en-US" smtClean="0">
                <a:effectLst/>
              </a:rPr>
              <a:t>Substantially broader basis for annulment</a:t>
            </a:r>
          </a:p>
          <a:p>
            <a:pPr lvl="1"/>
            <a:r>
              <a:rPr lang="en-US" smtClean="0">
                <a:effectLst/>
              </a:rPr>
              <a:t>Higher success rate (but numbers so far not statistically significant)</a:t>
            </a:r>
          </a:p>
          <a:p>
            <a:r>
              <a:rPr lang="en-US" smtClean="0">
                <a:effectLst/>
              </a:rPr>
              <a:t>Revision: essentially same position as with regard to awards rendered in international arbitration proceedings (Art. 396 CPC)</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7.</a:t>
            </a:r>
            <a:r>
              <a:rPr lang="en-US">
                <a:effectLst/>
              </a:rPr>
              <a:t>	</a:t>
            </a:r>
            <a:r>
              <a:rPr lang="en-US" smtClean="0">
                <a:effectLst/>
              </a:rPr>
              <a:t>Specific Features of Reinsurance or Insurance Disputes?</a:t>
            </a:r>
            <a:endParaRPr lang="en-US">
              <a:effectLst/>
            </a:endParaRPr>
          </a:p>
        </p:txBody>
      </p:sp>
      <p:sp>
        <p:nvSpPr>
          <p:cNvPr id="3" name="Text Placeholder 2"/>
          <p:cNvSpPr>
            <a:spLocks noGrp="1"/>
          </p:cNvSpPr>
          <p:nvPr>
            <p:ph type="body" sz="quarter" idx="13"/>
          </p:nvPr>
        </p:nvSpPr>
        <p:spPr>
          <a:xfrm>
            <a:off x="467544" y="1556792"/>
            <a:ext cx="8391525" cy="4535487"/>
          </a:xfrm>
          <a:effectLst/>
        </p:spPr>
        <p:txBody>
          <a:bodyPr/>
          <a:lstStyle/>
          <a:p>
            <a:r>
              <a:rPr lang="en-US" smtClean="0">
                <a:effectLst/>
              </a:rPr>
              <a:t>Breach of specific requirements for qualification of arbitrators </a:t>
            </a:r>
            <a:br>
              <a:rPr lang="en-US" smtClean="0">
                <a:effectLst/>
              </a:rPr>
            </a:br>
            <a:r>
              <a:rPr lang="en-US" smtClean="0">
                <a:effectLst/>
              </a:rPr>
              <a:t>(for example: “</a:t>
            </a:r>
            <a:r>
              <a:rPr lang="en-US" i="1" smtClean="0">
                <a:effectLst/>
              </a:rPr>
              <a:t>senior position in insurance or reinsurance</a:t>
            </a:r>
            <a:r>
              <a:rPr lang="en-US" smtClean="0">
                <a:effectLst/>
              </a:rPr>
              <a:t>”)</a:t>
            </a:r>
          </a:p>
          <a:p>
            <a:pPr marL="360363" indent="-360363">
              <a:buNone/>
            </a:pPr>
            <a:r>
              <a:rPr lang="en-US" smtClean="0">
                <a:effectLst/>
              </a:rPr>
              <a:t>     might fall under Art. 190(2)(a) PILA or Art. 393(a) CPC but will typically be raised and cured at the outset of arbitration proceedings</a:t>
            </a:r>
          </a:p>
          <a:p>
            <a:r>
              <a:rPr lang="en-US" smtClean="0">
                <a:effectLst/>
              </a:rPr>
              <a:t>Clauses allowing the arbitrators to deviate from the strict rules of law </a:t>
            </a:r>
          </a:p>
          <a:p>
            <a:pPr marL="360363" indent="-360363">
              <a:buNone/>
            </a:pPr>
            <a:r>
              <a:rPr lang="en-US">
                <a:effectLst/>
              </a:rPr>
              <a:t> </a:t>
            </a:r>
            <a:r>
              <a:rPr lang="en-US" smtClean="0">
                <a:effectLst/>
              </a:rPr>
              <a:t>    (for example: “</a:t>
            </a:r>
            <a:r>
              <a:rPr lang="en-US" i="1" smtClean="0">
                <a:effectLst/>
              </a:rPr>
              <a:t>This contract is governed by Swiss law. …. The   arbitrators shall settle the dispute following the reinsurance custom and equity rather than the strict rules of law.</a:t>
            </a:r>
            <a:r>
              <a:rPr lang="en-US" smtClean="0">
                <a:effectLst/>
              </a:rPr>
              <a:t>”) do not prevent a party from invoking a breach of the right to be heard in annulment proceedings (Swiss Supreme Court in 4P.23/2006).</a:t>
            </a:r>
          </a:p>
          <a:p>
            <a:pPr marL="360363" indent="-360363">
              <a:buNone/>
            </a:pPr>
            <a:r>
              <a:rPr lang="en-US">
                <a:effectLst/>
              </a:rPr>
              <a:t> </a:t>
            </a:r>
            <a:r>
              <a:rPr lang="en-US" smtClean="0">
                <a:effectLst/>
              </a:rPr>
              <a:t>    </a:t>
            </a:r>
            <a:r>
              <a:rPr lang="en-US" smtClean="0">
                <a:effectLst/>
                <a:sym typeface="Wingdings" pitchFamily="2" charset="2"/>
              </a:rPr>
              <a:t> no impact on annulment or revision proceedings</a:t>
            </a:r>
            <a:endParaRPr lang="en-US" smtClean="0">
              <a:effectLst/>
            </a:endParaRPr>
          </a:p>
          <a:p>
            <a:pPr marL="360363" indent="-360363">
              <a:buNone/>
            </a:pPr>
            <a:endParaRPr lang="en-US">
              <a:effectLst/>
            </a:endParaRPr>
          </a:p>
          <a:p>
            <a:pPr marL="360363" indent="-360363">
              <a:buNone/>
            </a:pPr>
            <a:endParaRPr lang="en-US">
              <a:effectLst/>
            </a:endParaRPr>
          </a:p>
        </p:txBody>
      </p:sp>
    </p:spTree>
    <p:extLst>
      <p:ext uri="{BB962C8B-B14F-4D97-AF65-F5344CB8AC3E}">
        <p14:creationId xmlns:p14="http://schemas.microsoft.com/office/powerpoint/2010/main" val="1495912378"/>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3" name="Address"/>
          <p:cNvSpPr/>
          <p:nvPr/>
        </p:nvSpPr>
        <p:spPr>
          <a:xfrm>
            <a:off x="428626" y="2492896"/>
            <a:ext cx="8391525" cy="3599929"/>
          </a:xfrm>
          <a:prstGeom prst="rect">
            <a:avLst/>
          </a:prstGeom>
          <a:noFill/>
          <a:ln w="25400" cap="flat"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p>
            <a:pPr>
              <a:lnSpc>
                <a:spcPct val="120000"/>
              </a:lnSpc>
            </a:pPr>
            <a:endParaRPr lang="en-US" sz="1600" b="1" noProof="1" smtClean="0">
              <a:solidFill>
                <a:srgbClr val="000000"/>
              </a:solidFill>
              <a:effectLst/>
              <a:latin typeface="Arial" pitchFamily="34" charset="0"/>
              <a:cs typeface="Arial" pitchFamily="34" charset="0"/>
            </a:endParaRPr>
          </a:p>
          <a:p>
            <a:pPr>
              <a:lnSpc>
                <a:spcPct val="120000"/>
              </a:lnSpc>
            </a:pPr>
            <a:r>
              <a:rPr lang="en-US" sz="1600" b="1" noProof="1" smtClean="0">
                <a:solidFill>
                  <a:srgbClr val="000000"/>
                </a:solidFill>
                <a:effectLst/>
                <a:latin typeface="Arial" pitchFamily="34" charset="0"/>
                <a:cs typeface="Arial" pitchFamily="34" charset="0"/>
              </a:rPr>
              <a:t>Dr. Martin Bernet</a:t>
            </a:r>
          </a:p>
          <a:p>
            <a:pPr>
              <a:lnSpc>
                <a:spcPct val="120000"/>
              </a:lnSpc>
            </a:pPr>
            <a:r>
              <a:rPr lang="en-US" sz="1600" noProof="1" smtClean="0">
                <a:solidFill>
                  <a:srgbClr val="000000"/>
                </a:solidFill>
                <a:effectLst/>
                <a:latin typeface="Arial" pitchFamily="34" charset="0"/>
                <a:cs typeface="Arial" pitchFamily="34" charset="0"/>
              </a:rPr>
              <a:t>martin.bernet@swlegal.ch</a:t>
            </a:r>
          </a:p>
          <a:p>
            <a:pPr>
              <a:lnSpc>
                <a:spcPct val="120000"/>
              </a:lnSpc>
            </a:pPr>
            <a:endParaRPr lang="en-US" sz="1600" noProof="1" smtClean="0">
              <a:solidFill>
                <a:srgbClr val="000000"/>
              </a:solidFill>
              <a:effectLst/>
              <a:latin typeface="Arial" pitchFamily="34" charset="0"/>
              <a:cs typeface="Arial" pitchFamily="34" charset="0"/>
            </a:endParaRPr>
          </a:p>
          <a:p>
            <a:pPr>
              <a:lnSpc>
                <a:spcPct val="120000"/>
              </a:lnSpc>
              <a:buClr>
                <a:srgbClr val="981020"/>
              </a:buClr>
            </a:pPr>
            <a:r>
              <a:rPr lang="en-US" sz="1600" noProof="1" smtClean="0">
                <a:solidFill>
                  <a:srgbClr val="000000"/>
                </a:solidFill>
                <a:effectLst/>
                <a:latin typeface="Arial" pitchFamily="34" charset="0"/>
                <a:cs typeface="Arial" pitchFamily="34" charset="0"/>
              </a:rPr>
              <a:t>Schellenberg Wittmer Ltd / Attorneys at Law</a:t>
            </a:r>
          </a:p>
          <a:p>
            <a:pPr>
              <a:lnSpc>
                <a:spcPct val="120000"/>
              </a:lnSpc>
              <a:buClr>
                <a:srgbClr val="981020"/>
              </a:buClr>
            </a:pPr>
            <a:r>
              <a:rPr lang="en-US" sz="1600" noProof="1" smtClean="0">
                <a:solidFill>
                  <a:srgbClr val="000000"/>
                </a:solidFill>
                <a:effectLst/>
                <a:latin typeface="Arial" pitchFamily="34" charset="0"/>
                <a:cs typeface="Arial" pitchFamily="34" charset="0"/>
              </a:rPr>
              <a:t>Löwenstrasse 19 / P.O. Box 2201 / 8021 Zurich / Switzerland</a:t>
            </a:r>
          </a:p>
          <a:p>
            <a:pPr>
              <a:lnSpc>
                <a:spcPct val="120000"/>
              </a:lnSpc>
              <a:buClr>
                <a:srgbClr val="981020"/>
              </a:buClr>
            </a:pPr>
            <a:r>
              <a:rPr lang="en-US" sz="1600" noProof="1" smtClean="0">
                <a:solidFill>
                  <a:srgbClr val="000000"/>
                </a:solidFill>
                <a:effectLst/>
                <a:latin typeface="Arial" pitchFamily="34" charset="0"/>
                <a:cs typeface="Arial" pitchFamily="34" charset="0"/>
              </a:rPr>
              <a:t>T +41 44 215 5252 / F +41 44 215 5200</a:t>
            </a:r>
          </a:p>
          <a:p>
            <a:pPr>
              <a:lnSpc>
                <a:spcPct val="120000"/>
              </a:lnSpc>
              <a:buClr>
                <a:srgbClr val="981020"/>
              </a:buClr>
            </a:pPr>
            <a:r>
              <a:rPr lang="en-US" sz="1600" noProof="1" smtClean="0">
                <a:solidFill>
                  <a:srgbClr val="000000"/>
                </a:solidFill>
                <a:effectLst/>
                <a:latin typeface="Arial" pitchFamily="34" charset="0"/>
                <a:cs typeface="Arial" pitchFamily="34" charset="0"/>
              </a:rPr>
              <a:t>www.swlegal.ch</a:t>
            </a:r>
            <a:endParaRPr lang="en-US" sz="1600" noProof="1">
              <a:solidFill>
                <a:srgbClr val="000000"/>
              </a:solidFill>
              <a:effectLst/>
              <a:latin typeface="Arial" pitchFamily="34" charset="0"/>
              <a:cs typeface="Arial" pitchFamily="34" charset="0"/>
            </a:endParaRPr>
          </a:p>
        </p:txBody>
      </p:sp>
      <p:sp>
        <p:nvSpPr>
          <p:cNvPr id="5" name="TextBox 4"/>
          <p:cNvSpPr txBox="1"/>
          <p:nvPr/>
        </p:nvSpPr>
        <p:spPr>
          <a:xfrm>
            <a:off x="428626" y="1557339"/>
            <a:ext cx="8391525" cy="431775"/>
          </a:xfrm>
          <a:prstGeom prst="rect">
            <a:avLst/>
          </a:prstGeom>
          <a:noFill/>
          <a:ln w="25400" cap="flat"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oAutofit/>
          </a:bodyPr>
          <a:lstStyle>
            <a:defPPr>
              <a:defRPr lang="de-DE">
                <a:effectLst/>
              </a:defRPr>
            </a:defPPr>
            <a:lvl1pPr>
              <a:lnSpc>
                <a:spcPct val="120000"/>
              </a:lnSpc>
              <a:defRPr sz="2000">
                <a:solidFill>
                  <a:srgbClr val="981020"/>
                </a:solidFill>
                <a:effectLst/>
              </a:defRPr>
            </a:lvl1pPr>
            <a:lvl2pPr>
              <a:defRPr>
                <a:solidFill>
                  <a:schemeClr val="lt1"/>
                </a:solidFill>
                <a:effectLst/>
              </a:defRPr>
            </a:lvl2pPr>
            <a:lvl3pPr>
              <a:defRPr>
                <a:solidFill>
                  <a:schemeClr val="lt1"/>
                </a:solidFill>
                <a:effectLst/>
              </a:defRPr>
            </a:lvl3pPr>
            <a:lvl4pPr>
              <a:defRPr>
                <a:solidFill>
                  <a:schemeClr val="lt1"/>
                </a:solidFill>
                <a:effectLst/>
              </a:defRPr>
            </a:lvl4pPr>
            <a:lvl5pPr>
              <a:defRPr>
                <a:solidFill>
                  <a:schemeClr val="lt1"/>
                </a:solidFill>
                <a:effectLst/>
              </a:defRPr>
            </a:lvl5pPr>
            <a:lvl6pPr>
              <a:defRPr>
                <a:solidFill>
                  <a:schemeClr val="lt1"/>
                </a:solidFill>
                <a:effectLst/>
              </a:defRPr>
            </a:lvl6pPr>
            <a:lvl7pPr>
              <a:defRPr>
                <a:solidFill>
                  <a:schemeClr val="lt1"/>
                </a:solidFill>
                <a:effectLst/>
              </a:defRPr>
            </a:lvl7pPr>
            <a:lvl8pPr>
              <a:defRPr>
                <a:solidFill>
                  <a:schemeClr val="lt1"/>
                </a:solidFill>
                <a:effectLst/>
              </a:defRPr>
            </a:lvl8pPr>
            <a:lvl9pPr>
              <a:defRPr>
                <a:solidFill>
                  <a:schemeClr val="lt1"/>
                </a:solidFill>
                <a:effectLst/>
              </a:defRPr>
            </a:lvl9pPr>
          </a:lstStyle>
          <a:p>
            <a:r>
              <a:rPr lang="en-US">
                <a:effectLst/>
              </a:rPr>
              <a:t>Thank you for your attention.</a:t>
            </a:r>
          </a:p>
        </p:txBody>
      </p:sp>
      <p:sp>
        <p:nvSpPr>
          <p:cNvPr id="4" name="TextBox 3"/>
          <p:cNvSpPr txBox="1"/>
          <p:nvPr/>
        </p:nvSpPr>
        <p:spPr>
          <a:xfrm>
            <a:off x="356618" y="6145559"/>
            <a:ext cx="3207270" cy="307777"/>
          </a:xfrm>
          <a:prstGeom prst="rect">
            <a:avLst/>
          </a:prstGeom>
          <a:noFill/>
          <a:effectLst/>
        </p:spPr>
        <p:txBody>
          <a:bodyPr wrap="square" rtlCol="0">
            <a:spAutoFit/>
          </a:bodyPr>
          <a:lstStyle/>
          <a:p>
            <a:r>
              <a:rPr lang="en-US" sz="1400" smtClean="0">
                <a:effectLst/>
              </a:rPr>
              <a:t>ZURICH / GENEVA / SINGAPORE</a:t>
            </a:r>
            <a:endParaRPr lang="en-US" sz="1400">
              <a:effectLst/>
            </a:endParaRPr>
          </a:p>
        </p:txBody>
      </p:sp>
    </p:spTree>
    <p:custDataLst>
      <p:tags r:id="rId3"/>
    </p:custDataLst>
    <p:extLst>
      <p:ext uri="{BB962C8B-B14F-4D97-AF65-F5344CB8AC3E}">
        <p14:creationId xmlns:p14="http://schemas.microsoft.com/office/powerpoint/2010/main" val="3576699945"/>
      </p:ext>
    </p:ext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37" name="Rectangle 36"/>
          <p:cNvSpPr/>
          <p:nvPr>
            <p:custDataLst>
              <p:tags r:id="rId3"/>
            </p:custDataLst>
          </p:nvPr>
        </p:nvSpPr>
        <p:spPr>
          <a:xfrm>
            <a:off x="428625" y="1557338"/>
            <a:ext cx="8391525" cy="365760"/>
          </a:xfrm>
          <a:prstGeom prst="rect">
            <a:avLst/>
          </a:prstGeom>
          <a:solidFill>
            <a:srgbClr val="981020"/>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endParaRPr>
          </a:p>
        </p:txBody>
      </p:sp>
      <p:sp>
        <p:nvSpPr>
          <p:cNvPr id="2" name="Title 1"/>
          <p:cNvSpPr>
            <a:spLocks noGrp="1"/>
          </p:cNvSpPr>
          <p:nvPr>
            <p:ph type="title"/>
          </p:nvPr>
        </p:nvSpPr>
        <p:spPr>
          <a:effectLst/>
        </p:spPr>
        <p:txBody>
          <a:bodyPr/>
          <a:lstStyle/>
          <a:p>
            <a:r>
              <a:rPr lang="en-US" smtClean="0">
                <a:effectLst/>
              </a:rPr>
              <a:t>Table of Contents</a:t>
            </a:r>
            <a:endParaRPr lang="en-US">
              <a:effectLst/>
            </a:endParaRPr>
          </a:p>
        </p:txBody>
      </p:sp>
      <p:sp>
        <p:nvSpPr>
          <p:cNvPr id="3" name="Text Placeholder 2"/>
          <p:cNvSpPr>
            <a:spLocks noGrp="1"/>
          </p:cNvSpPr>
          <p:nvPr>
            <p:ph type="body" sz="quarter" idx="10"/>
          </p:nvPr>
        </p:nvSpPr>
        <p:spPr>
          <a:effectLst/>
        </p:spPr>
        <p:txBody>
          <a:bodyPr/>
          <a:lstStyle/>
          <a:p>
            <a:pPr marL="449263" indent="-449263">
              <a:buClr>
                <a:srgbClr val="FFFFFF"/>
              </a:buClr>
            </a:pPr>
            <a:r>
              <a:rPr lang="en-US">
                <a:solidFill>
                  <a:srgbClr val="FFFFFF"/>
                </a:solidFill>
                <a:effectLst/>
              </a:rPr>
              <a:t>Switzerland as a Leading Place of Arbitration</a:t>
            </a:r>
            <a:endParaRPr lang="en-US" smtClean="0">
              <a:solidFill>
                <a:srgbClr val="FFFFFF"/>
              </a:solidFill>
              <a:effectLst/>
            </a:endParaRPr>
          </a:p>
          <a:p>
            <a:pPr marL="449263" indent="-449263"/>
            <a:r>
              <a:rPr lang="en-US" smtClean="0">
                <a:effectLst/>
              </a:rPr>
              <a:t>No "Appeal" from Arbitration Awards</a:t>
            </a:r>
          </a:p>
          <a:p>
            <a:pPr marL="449263" indent="-449263"/>
            <a:r>
              <a:rPr lang="en-US">
                <a:effectLst/>
              </a:rPr>
              <a:t>Annulment of Awards Rendered in International Arbitration Proceedings </a:t>
            </a:r>
            <a:endParaRPr lang="en-US" smtClean="0">
              <a:effectLst/>
            </a:endParaRPr>
          </a:p>
          <a:p>
            <a:pPr marL="449263" indent="-449263"/>
            <a:r>
              <a:rPr lang="en-US" smtClean="0">
                <a:effectLst/>
              </a:rPr>
              <a:t>Revision </a:t>
            </a:r>
            <a:r>
              <a:rPr lang="en-US">
                <a:effectLst/>
              </a:rPr>
              <a:t>of Awards Rendered in International Arbitration Proceedings</a:t>
            </a:r>
            <a:r>
              <a:rPr lang="en-US" smtClean="0">
                <a:effectLst/>
              </a:rPr>
              <a:t>	</a:t>
            </a:r>
          </a:p>
          <a:p>
            <a:pPr marL="449263" indent="-449263"/>
            <a:r>
              <a:rPr lang="en-US">
                <a:effectLst/>
              </a:rPr>
              <a:t>Waiver of Right to Request Annulment of Awards Rendered in International Arbitration </a:t>
            </a:r>
            <a:r>
              <a:rPr lang="en-US" smtClean="0">
                <a:effectLst/>
              </a:rPr>
              <a:t>Proceedings</a:t>
            </a:r>
          </a:p>
          <a:p>
            <a:pPr marL="449263" indent="-449263"/>
            <a:r>
              <a:rPr lang="en-US">
                <a:effectLst/>
              </a:rPr>
              <a:t>Annulment and Revision of Awards Rendered in Swiss Domestic Arbitration </a:t>
            </a:r>
            <a:r>
              <a:rPr lang="en-US" smtClean="0">
                <a:effectLst/>
              </a:rPr>
              <a:t>Proceedings</a:t>
            </a:r>
          </a:p>
          <a:p>
            <a:pPr marL="449263" indent="-449263"/>
            <a:r>
              <a:rPr lang="en-US" smtClean="0">
                <a:effectLst/>
              </a:rPr>
              <a:t>Specific </a:t>
            </a:r>
            <a:r>
              <a:rPr lang="en-US">
                <a:effectLst/>
              </a:rPr>
              <a:t>Features of Reinsurance </a:t>
            </a:r>
            <a:r>
              <a:rPr lang="en-US" smtClean="0">
                <a:effectLst/>
              </a:rPr>
              <a:t>or </a:t>
            </a:r>
            <a:r>
              <a:rPr lang="en-US">
                <a:effectLst/>
              </a:rPr>
              <a:t>Insurance Disputes?</a:t>
            </a:r>
          </a:p>
        </p:txBody>
      </p:sp>
    </p:spTree>
    <p:extLst>
      <p:ext uri="{BB962C8B-B14F-4D97-AF65-F5344CB8AC3E}">
        <p14:creationId xmlns:p14="http://schemas.microsoft.com/office/powerpoint/2010/main" val="584352164"/>
      </p:ext>
    </p:ext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1.	Switzerland as a Leading Place of Arbitration</a:t>
            </a:r>
            <a:endParaRPr lang="en-US">
              <a:effectLst/>
            </a:endParaRPr>
          </a:p>
        </p:txBody>
      </p:sp>
      <p:sp>
        <p:nvSpPr>
          <p:cNvPr id="3" name="Text Placeholder 2"/>
          <p:cNvSpPr>
            <a:spLocks noGrp="1"/>
          </p:cNvSpPr>
          <p:nvPr>
            <p:ph type="body" sz="quarter" idx="13"/>
          </p:nvPr>
        </p:nvSpPr>
        <p:spPr>
          <a:xfrm>
            <a:off x="395536" y="1340768"/>
            <a:ext cx="8391525" cy="4535487"/>
          </a:xfrm>
          <a:effectLst/>
        </p:spPr>
        <p:txBody>
          <a:bodyPr/>
          <a:lstStyle/>
          <a:p>
            <a:r>
              <a:rPr lang="en-US" smtClean="0">
                <a:effectLst/>
              </a:rPr>
              <a:t>Switzerland internationally recognized as "one of Europe's, and the world's, leading centers for international arbitration" (Born)</a:t>
            </a:r>
          </a:p>
          <a:p>
            <a:pPr lvl="1"/>
            <a:r>
              <a:rPr lang="en-US" smtClean="0">
                <a:effectLst/>
              </a:rPr>
              <a:t>old tradition, going back to the Alabama arbitration of 1871/1872</a:t>
            </a:r>
          </a:p>
          <a:p>
            <a:pPr lvl="1"/>
            <a:r>
              <a:rPr lang="en-US" smtClean="0">
                <a:effectLst/>
              </a:rPr>
              <a:t>arbitration-friendly legislation and court practice</a:t>
            </a:r>
          </a:p>
          <a:p>
            <a:pPr lvl="1"/>
            <a:r>
              <a:rPr lang="en-US" smtClean="0">
                <a:effectLst/>
              </a:rPr>
              <a:t>host to a significant number of arbitration institutions, such as WTO (Geneva), Court of Conciliation and Arbitration of the OSCE (Organization for Security and Co-operation in Europe, Geneva), United Nations Compensation Committee (dealing with compensation claims resulting from Iraq's invasion of Kuwait in 1991), Claims Resolution Tribunal for Dormant Accounts, Court of Arbitration for Sport </a:t>
            </a:r>
            <a:r>
              <a:rPr lang="en-US">
                <a:effectLst/>
              </a:rPr>
              <a:t>(Lausanne), Basketball Arbitral Tribunal </a:t>
            </a:r>
            <a:r>
              <a:rPr lang="en-US" smtClean="0">
                <a:effectLst/>
              </a:rPr>
              <a:t>(Geneva), WIPO arbitration (WIPO Arbitration and Mediation Center in Geneva)</a:t>
            </a:r>
          </a:p>
          <a:p>
            <a:pPr lvl="1"/>
            <a:r>
              <a:rPr lang="en-US" smtClean="0">
                <a:effectLst/>
              </a:rPr>
              <a:t>In 2015, Switzerland ranked 3</a:t>
            </a:r>
            <a:r>
              <a:rPr lang="en-US" baseline="30000" smtClean="0">
                <a:effectLst/>
              </a:rPr>
              <a:t>rd</a:t>
            </a:r>
            <a:r>
              <a:rPr lang="en-US" smtClean="0">
                <a:effectLst/>
              </a:rPr>
              <a:t> after the U.K. and the U.S. in terms of the nationality of arbitrators sitting in ICC cases</a:t>
            </a:r>
          </a:p>
          <a:p>
            <a:pPr lvl="1"/>
            <a:r>
              <a:rPr lang="en-US" smtClean="0">
                <a:effectLst/>
              </a:rPr>
              <a:t>Geneva most frequent seat of ICC arbitration after Paris and London in 2015</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a:tabLst>
                <a:tab pos="357188"/>
              </a:tabLst>
            </a:pPr>
            <a:r>
              <a:rPr lang="en-US" smtClean="0">
                <a:effectLst/>
              </a:rPr>
              <a:t>2.	No </a:t>
            </a:r>
            <a:r>
              <a:rPr lang="en-US" b="1" smtClean="0">
                <a:effectLst/>
              </a:rPr>
              <a:t>"Appeal"</a:t>
            </a:r>
            <a:r>
              <a:rPr lang="en-US" smtClean="0">
                <a:effectLst/>
              </a:rPr>
              <a:t> from Arbitration Awards</a:t>
            </a:r>
            <a:endParaRPr lang="en-US">
              <a:effectLst/>
            </a:endParaRPr>
          </a:p>
        </p:txBody>
      </p:sp>
      <p:sp>
        <p:nvSpPr>
          <p:cNvPr id="3" name="Text Placeholder 2"/>
          <p:cNvSpPr>
            <a:spLocks noGrp="1"/>
          </p:cNvSpPr>
          <p:nvPr>
            <p:ph type="body" sz="quarter" idx="13"/>
          </p:nvPr>
        </p:nvSpPr>
        <p:spPr>
          <a:effectLst/>
        </p:spPr>
        <p:txBody>
          <a:bodyPr/>
          <a:lstStyle/>
          <a:p>
            <a:r>
              <a:rPr lang="en-US" smtClean="0">
                <a:effectLst/>
              </a:rPr>
              <a:t>Only "action to set aside", also called "action for annulment" </a:t>
            </a:r>
            <a:br>
              <a:rPr lang="en-US" smtClean="0">
                <a:effectLst/>
              </a:rPr>
            </a:br>
            <a:r>
              <a:rPr lang="en-US" smtClean="0">
                <a:effectLst/>
              </a:rPr>
              <a:t>(in German: "Anfechtung"; in French: "Recours"; in Italian: "Impugnazione")</a:t>
            </a:r>
          </a:p>
          <a:p>
            <a:r>
              <a:rPr lang="en-US" smtClean="0">
                <a:effectLst/>
              </a:rPr>
              <a:t>Basic concept: arbitrations awards are immediately final and binding (see also ICC Rules Art. 34(6), Vienna Rules, Art. 36(5)(7), Swiss Rules Art. 32(2))</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3.	</a:t>
            </a:r>
            <a:r>
              <a:rPr lang="en-US" b="1" smtClean="0">
                <a:effectLst/>
              </a:rPr>
              <a:t>Annulment</a:t>
            </a:r>
            <a:r>
              <a:rPr lang="en-US" smtClean="0">
                <a:effectLst/>
              </a:rPr>
              <a:t> of Awards Rendered in International Arbitration Proceedings (1)</a:t>
            </a:r>
            <a:endParaRPr lang="en-US">
              <a:effectLst/>
            </a:endParaRPr>
          </a:p>
        </p:txBody>
      </p:sp>
      <p:sp>
        <p:nvSpPr>
          <p:cNvPr id="4" name="Content Placeholder 3"/>
          <p:cNvSpPr>
            <a:spLocks noGrp="1"/>
          </p:cNvSpPr>
          <p:nvPr>
            <p:ph idx="1"/>
          </p:nvPr>
        </p:nvSpPr>
        <p:spPr>
          <a:xfrm>
            <a:off x="395536" y="1412776"/>
            <a:ext cx="8391525" cy="4535487"/>
          </a:xfrm>
          <a:effectLst/>
        </p:spPr>
        <p:txBody>
          <a:bodyPr/>
          <a:lstStyle/>
          <a:p>
            <a:r>
              <a:rPr lang="en-US">
                <a:effectLst/>
              </a:rPr>
              <a:t>Limited </a:t>
            </a:r>
            <a:r>
              <a:rPr lang="en-US" smtClean="0">
                <a:effectLst/>
              </a:rPr>
              <a:t>grounds for annulling </a:t>
            </a:r>
            <a:r>
              <a:rPr lang="en-US">
                <a:effectLst/>
              </a:rPr>
              <a:t>an arbitral award</a:t>
            </a:r>
          </a:p>
          <a:p>
            <a:pPr marL="612000" lvl="3" indent="-360000">
              <a:spcBef>
                <a:spcPts val="600"/>
              </a:spcBef>
              <a:buClr>
                <a:srgbClr val="981020"/>
              </a:buClr>
              <a:buFont typeface="Arial" pitchFamily="34" charset="0"/>
              <a:buChar char="&gt;"/>
            </a:pPr>
            <a:r>
              <a:rPr lang="en-US" altLang="zh-CN">
                <a:effectLst/>
                <a:ea typeface="宋体" pitchFamily="2" charset="-122"/>
              </a:rPr>
              <a:t>Art. 190(2) </a:t>
            </a:r>
            <a:r>
              <a:rPr lang="en-US" altLang="zh-CN" smtClean="0">
                <a:effectLst/>
                <a:ea typeface="宋体" pitchFamily="2" charset="-122"/>
              </a:rPr>
              <a:t>of the Swiss Private International Law Act (“PILA”) </a:t>
            </a:r>
            <a:r>
              <a:rPr lang="en-US" altLang="zh-CN">
                <a:effectLst/>
                <a:ea typeface="宋体" pitchFamily="2" charset="-122"/>
              </a:rPr>
              <a:t>provides an exclusive list of grounds for </a:t>
            </a:r>
            <a:r>
              <a:rPr lang="en-US" altLang="zh-CN" smtClean="0">
                <a:effectLst/>
                <a:ea typeface="宋体" pitchFamily="2" charset="-122"/>
              </a:rPr>
              <a:t>annulment</a:t>
            </a:r>
            <a:endParaRPr lang="en-US" altLang="zh-CN">
              <a:effectLst/>
              <a:ea typeface="宋体" pitchFamily="2" charset="-122"/>
            </a:endParaRPr>
          </a:p>
          <a:p>
            <a:pPr marL="972000" lvl="4" indent="-360000">
              <a:spcBef>
                <a:spcPts val="500"/>
              </a:spcBef>
              <a:buClr>
                <a:srgbClr val="981020"/>
              </a:buClr>
              <a:buFont typeface="Arial" pitchFamily="34" charset="0"/>
              <a:buChar char="&gt;"/>
            </a:pPr>
            <a:r>
              <a:rPr lang="en-US" altLang="zh-CN">
                <a:effectLst/>
                <a:ea typeface="宋体" pitchFamily="2" charset="-122"/>
              </a:rPr>
              <a:t>(a) Improper constitution of the arbitral </a:t>
            </a:r>
            <a:r>
              <a:rPr lang="en-US" altLang="zh-CN" smtClean="0">
                <a:effectLst/>
                <a:ea typeface="宋体" pitchFamily="2" charset="-122"/>
              </a:rPr>
              <a:t>tribunal</a:t>
            </a:r>
            <a:endParaRPr lang="en-US" altLang="zh-CN">
              <a:effectLst/>
              <a:ea typeface="宋体" pitchFamily="2" charset="-122"/>
            </a:endParaRPr>
          </a:p>
          <a:p>
            <a:pPr marL="972000" lvl="4" indent="-360000">
              <a:spcBef>
                <a:spcPts val="500"/>
              </a:spcBef>
              <a:buClr>
                <a:srgbClr val="981020"/>
              </a:buClr>
              <a:buFont typeface="Arial" pitchFamily="34" charset="0"/>
              <a:buChar char="&gt;"/>
            </a:pPr>
            <a:r>
              <a:rPr lang="en-US" altLang="zh-CN">
                <a:effectLst/>
                <a:ea typeface="宋体" pitchFamily="2" charset="-122"/>
              </a:rPr>
              <a:t>(b) Lack of jurisdiction </a:t>
            </a:r>
          </a:p>
          <a:p>
            <a:pPr marL="972000" lvl="4" indent="-360000">
              <a:spcBef>
                <a:spcPts val="500"/>
              </a:spcBef>
              <a:buClr>
                <a:srgbClr val="981020"/>
              </a:buClr>
              <a:buFont typeface="Arial" pitchFamily="34" charset="0"/>
              <a:buChar char="&gt;"/>
            </a:pPr>
            <a:r>
              <a:rPr lang="en-US" altLang="zh-CN">
                <a:effectLst/>
                <a:ea typeface="宋体" pitchFamily="2" charset="-122"/>
              </a:rPr>
              <a:t>(c) Decision </a:t>
            </a:r>
            <a:r>
              <a:rPr lang="en-US" altLang="zh-CN" i="1">
                <a:effectLst/>
                <a:ea typeface="宋体" pitchFamily="2" charset="-122"/>
              </a:rPr>
              <a:t>ultra </a:t>
            </a:r>
            <a:r>
              <a:rPr lang="en-US" altLang="zh-CN">
                <a:effectLst/>
                <a:ea typeface="宋体" pitchFamily="2" charset="-122"/>
              </a:rPr>
              <a:t>&amp; </a:t>
            </a:r>
            <a:r>
              <a:rPr lang="en-US" altLang="zh-CN" i="1">
                <a:effectLst/>
                <a:ea typeface="宋体" pitchFamily="2" charset="-122"/>
              </a:rPr>
              <a:t>infra petita</a:t>
            </a:r>
            <a:r>
              <a:rPr lang="en-US" altLang="zh-CN">
                <a:effectLst/>
                <a:ea typeface="宋体" pitchFamily="2" charset="-122"/>
              </a:rPr>
              <a:t> </a:t>
            </a:r>
          </a:p>
          <a:p>
            <a:pPr marL="972000" lvl="4" indent="-360000">
              <a:spcBef>
                <a:spcPts val="500"/>
              </a:spcBef>
              <a:buClr>
                <a:srgbClr val="981020"/>
              </a:buClr>
              <a:buFont typeface="Arial" pitchFamily="34" charset="0"/>
              <a:buChar char="&gt;"/>
            </a:pPr>
            <a:r>
              <a:rPr lang="en-US" altLang="zh-CN">
                <a:effectLst/>
                <a:ea typeface="宋体" pitchFamily="2" charset="-122"/>
              </a:rPr>
              <a:t>(d) Violation of equal treatment </a:t>
            </a:r>
            <a:r>
              <a:rPr lang="en-US" altLang="zh-CN" smtClean="0">
                <a:effectLst/>
                <a:ea typeface="宋体" pitchFamily="2" charset="-122"/>
              </a:rPr>
              <a:t>and of right </a:t>
            </a:r>
            <a:r>
              <a:rPr lang="en-US" altLang="zh-CN">
                <a:effectLst/>
                <a:ea typeface="宋体" pitchFamily="2" charset="-122"/>
              </a:rPr>
              <a:t>to be </a:t>
            </a:r>
            <a:r>
              <a:rPr lang="en-US" altLang="zh-CN" smtClean="0">
                <a:effectLst/>
                <a:ea typeface="宋体" pitchFamily="2" charset="-122"/>
              </a:rPr>
              <a:t>heard</a:t>
            </a:r>
            <a:endParaRPr lang="en-US" altLang="zh-CN">
              <a:effectLst/>
              <a:ea typeface="宋体" pitchFamily="2" charset="-122"/>
            </a:endParaRPr>
          </a:p>
          <a:p>
            <a:pPr marL="972000" lvl="4" indent="-360000">
              <a:spcBef>
                <a:spcPts val="500"/>
              </a:spcBef>
              <a:buClr>
                <a:srgbClr val="981020"/>
              </a:buClr>
              <a:buFont typeface="Arial" pitchFamily="34" charset="0"/>
              <a:buChar char="&gt;"/>
            </a:pPr>
            <a:r>
              <a:rPr lang="en-US" altLang="zh-CN">
                <a:effectLst/>
                <a:ea typeface="宋体" pitchFamily="2" charset="-122"/>
              </a:rPr>
              <a:t>(e) Violation of public policy </a:t>
            </a:r>
            <a:r>
              <a:rPr lang="en-US" altLang="zh-CN" smtClean="0">
                <a:effectLst/>
                <a:ea typeface="宋体" pitchFamily="2" charset="-122"/>
              </a:rPr>
              <a:t>(only twice granted: </a:t>
            </a:r>
            <a:r>
              <a:rPr lang="en-US" smtClean="0">
                <a:effectLst/>
              </a:rPr>
              <a:t>136 (2010) III </a:t>
            </a:r>
            <a:r>
              <a:rPr lang="en-US">
                <a:effectLst/>
              </a:rPr>
              <a:t>345 and 138 </a:t>
            </a:r>
            <a:r>
              <a:rPr lang="en-US" smtClean="0">
                <a:effectLst/>
              </a:rPr>
              <a:t>(2012) III 322</a:t>
            </a:r>
            <a:r>
              <a:rPr lang="en-US" altLang="zh-CN" smtClean="0">
                <a:effectLst/>
                <a:ea typeface="宋体" pitchFamily="2" charset="-122"/>
              </a:rPr>
              <a:t>)</a:t>
            </a:r>
            <a:endParaRPr lang="en-US" altLang="zh-CN">
              <a:effectLst/>
              <a:ea typeface="宋体" pitchFamily="2" charset="-122"/>
            </a:endParaRPr>
          </a:p>
          <a:p>
            <a:pPr marL="612000" lvl="3" indent="-360000">
              <a:spcBef>
                <a:spcPts val="600"/>
              </a:spcBef>
              <a:buClr>
                <a:srgbClr val="981020"/>
              </a:buClr>
              <a:buFont typeface="Arial" pitchFamily="34" charset="0"/>
              <a:buChar char="&gt;"/>
            </a:pPr>
            <a:r>
              <a:rPr lang="en-US" altLang="zh-CN">
                <a:effectLst/>
                <a:ea typeface="宋体" pitchFamily="2" charset="-122"/>
              </a:rPr>
              <a:t>Similar (but not identical) to Art. V New York Convention</a:t>
            </a:r>
          </a:p>
          <a:p>
            <a:pPr marL="360000" lvl="2" indent="-360000">
              <a:spcBef>
                <a:spcPts val="600"/>
              </a:spcBef>
              <a:buClr>
                <a:srgbClr val="981020"/>
              </a:buClr>
              <a:buFont typeface="Arial" pitchFamily="34" charset="0"/>
              <a:buChar char="&gt;"/>
            </a:pPr>
            <a:r>
              <a:rPr lang="en-US" altLang="zh-CN" sz="2000">
                <a:effectLst/>
              </a:rPr>
              <a:t>No right to </a:t>
            </a:r>
            <a:r>
              <a:rPr lang="en-US" altLang="zh-CN" sz="2000" smtClean="0">
                <a:effectLst/>
              </a:rPr>
              <a:t>annul </a:t>
            </a:r>
            <a:r>
              <a:rPr lang="en-US" altLang="zh-CN" sz="2000">
                <a:effectLst/>
              </a:rPr>
              <a:t>on substantive grounds other than public policy</a:t>
            </a:r>
          </a:p>
          <a:p>
            <a:pPr marL="360000" lvl="2" indent="-360000">
              <a:lnSpc>
                <a:spcPct val="100000"/>
              </a:lnSpc>
              <a:spcBef>
                <a:spcPts val="600"/>
              </a:spcBef>
              <a:buClr>
                <a:srgbClr val="981020"/>
              </a:buClr>
              <a:buFont typeface="Arial" pitchFamily="34" charset="0"/>
              <a:buChar char="&gt;"/>
            </a:pPr>
            <a:r>
              <a:rPr lang="en-US" altLang="zh-CN" sz="2000" smtClean="0">
                <a:effectLst/>
              </a:rPr>
              <a:t>Emphasis is on procedure but even </a:t>
            </a:r>
            <a:r>
              <a:rPr lang="en-US" altLang="zh-CN" sz="2000">
                <a:effectLst/>
              </a:rPr>
              <a:t>procedural violations must be significant to set aside an award</a:t>
            </a:r>
          </a:p>
          <a:p>
            <a:endParaRPr lang="en-US">
              <a:effectLst/>
            </a:endParaRPr>
          </a:p>
        </p:txBody>
      </p:sp>
    </p:spTree>
    <p:extLst>
      <p:ext uri="{BB962C8B-B14F-4D97-AF65-F5344CB8AC3E}">
        <p14:creationId xmlns:p14="http://schemas.microsoft.com/office/powerpoint/2010/main" val="3030480586"/>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3.	</a:t>
            </a:r>
            <a:r>
              <a:rPr lang="en-US" b="1" smtClean="0">
                <a:effectLst/>
              </a:rPr>
              <a:t>Annulment</a:t>
            </a:r>
            <a:r>
              <a:rPr lang="en-US" smtClean="0">
                <a:effectLst/>
              </a:rPr>
              <a:t> </a:t>
            </a:r>
            <a:r>
              <a:rPr lang="en-US">
                <a:effectLst/>
              </a:rPr>
              <a:t>of Awards Rendered in International Arbitration Proceedings </a:t>
            </a:r>
            <a:r>
              <a:rPr lang="en-US" smtClean="0">
                <a:effectLst/>
              </a:rPr>
              <a:t>(2)</a:t>
            </a:r>
            <a:endParaRPr lang="en-US">
              <a:effectLst/>
            </a:endParaRPr>
          </a:p>
        </p:txBody>
      </p:sp>
      <p:sp>
        <p:nvSpPr>
          <p:cNvPr id="4" name="Content Placeholder 3"/>
          <p:cNvSpPr>
            <a:spLocks noGrp="1"/>
          </p:cNvSpPr>
          <p:nvPr>
            <p:ph idx="1"/>
          </p:nvPr>
        </p:nvSpPr>
        <p:spPr>
          <a:effectLst/>
        </p:spPr>
        <p:txBody>
          <a:bodyPr/>
          <a:lstStyle/>
          <a:p>
            <a:r>
              <a:rPr lang="en-US" smtClean="0">
                <a:effectLst/>
              </a:rPr>
              <a:t>Swiss Supreme Court: </a:t>
            </a:r>
            <a:r>
              <a:rPr lang="en-US">
                <a:effectLst/>
              </a:rPr>
              <a:t>restrictive interpretation of Art. 190 PILA, </a:t>
            </a:r>
            <a:br>
              <a:rPr lang="en-US" smtClean="0">
                <a:effectLst/>
              </a:rPr>
            </a:br>
            <a:r>
              <a:rPr lang="en-US" smtClean="0">
                <a:effectLst/>
              </a:rPr>
              <a:t>annulment </a:t>
            </a:r>
            <a:r>
              <a:rPr lang="en-US">
                <a:effectLst/>
              </a:rPr>
              <a:t>petitions rarely </a:t>
            </a:r>
            <a:r>
              <a:rPr lang="en-US" smtClean="0">
                <a:effectLst/>
              </a:rPr>
              <a:t>granted</a:t>
            </a:r>
            <a:br>
              <a:rPr lang="en-US" smtClean="0">
                <a:effectLst/>
              </a:rPr>
            </a:br>
            <a:endParaRPr lang="en-US">
              <a:effectLst/>
            </a:endParaRPr>
          </a:p>
          <a:p>
            <a:pPr lvl="1"/>
            <a:r>
              <a:rPr lang="en-US" smtClean="0">
                <a:effectLst/>
              </a:rPr>
              <a:t>Mistakes </a:t>
            </a:r>
            <a:r>
              <a:rPr lang="en-US">
                <a:effectLst/>
              </a:rPr>
              <a:t>of fact or erroneous legal decisions are not bases for </a:t>
            </a:r>
            <a:r>
              <a:rPr lang="en-US" smtClean="0">
                <a:effectLst/>
              </a:rPr>
              <a:t>annulment even if they are very wrong</a:t>
            </a:r>
            <a:endParaRPr lang="en-US">
              <a:effectLst/>
            </a:endParaRPr>
          </a:p>
          <a:p>
            <a:pPr lvl="1"/>
            <a:r>
              <a:rPr lang="en-US">
                <a:effectLst/>
              </a:rPr>
              <a:t>Arbitrators have wide leeway, and may:</a:t>
            </a:r>
          </a:p>
          <a:p>
            <a:pPr marL="626400" lvl="2" indent="0">
              <a:buNone/>
            </a:pPr>
            <a:r>
              <a:rPr lang="en-US">
                <a:effectLst/>
              </a:rPr>
              <a:t>Engage in anticipated assessment of evidence (</a:t>
            </a:r>
            <a:r>
              <a:rPr lang="en-US" i="1">
                <a:effectLst/>
              </a:rPr>
              <a:t>antizipierte Beweiswürdigung</a:t>
            </a:r>
            <a:r>
              <a:rPr lang="en-US">
                <a:effectLst/>
              </a:rPr>
              <a:t>)</a:t>
            </a:r>
          </a:p>
          <a:p>
            <a:pPr marL="626400" lvl="2" indent="0">
              <a:buNone/>
            </a:pPr>
            <a:r>
              <a:rPr lang="en-US">
                <a:effectLst/>
              </a:rPr>
              <a:t>Apply law not briefed (</a:t>
            </a:r>
            <a:r>
              <a:rPr lang="en-US" i="1">
                <a:effectLst/>
              </a:rPr>
              <a:t>iura novit curia</a:t>
            </a:r>
            <a:r>
              <a:rPr lang="en-US">
                <a:effectLst/>
              </a:rPr>
              <a:t>) unless not reasonably foreseeable</a:t>
            </a:r>
          </a:p>
          <a:p>
            <a:pPr lvl="1"/>
            <a:r>
              <a:rPr lang="en-US" smtClean="0">
                <a:effectLst/>
              </a:rPr>
              <a:t>Only major procedural mistakes are sufficient for a successful action for annulment</a:t>
            </a:r>
            <a:endParaRPr lang="en-US">
              <a:effectLst/>
            </a:endParaRPr>
          </a:p>
          <a:p>
            <a:endParaRPr lang="en-US">
              <a:effectLst/>
            </a:endParaRPr>
          </a:p>
        </p:txBody>
      </p:sp>
    </p:spTree>
    <p:extLst>
      <p:ext uri="{BB962C8B-B14F-4D97-AF65-F5344CB8AC3E}">
        <p14:creationId xmlns:p14="http://schemas.microsoft.com/office/powerpoint/2010/main" val="1875560244"/>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3.	</a:t>
            </a:r>
            <a:r>
              <a:rPr lang="en-US" b="1" smtClean="0">
                <a:effectLst/>
              </a:rPr>
              <a:t>Annulment</a:t>
            </a:r>
            <a:r>
              <a:rPr lang="en-US" smtClean="0">
                <a:effectLst/>
              </a:rPr>
              <a:t> </a:t>
            </a:r>
            <a:r>
              <a:rPr lang="en-US">
                <a:effectLst/>
              </a:rPr>
              <a:t>of Awards Rendered in International Arbitration Proceedings </a:t>
            </a:r>
            <a:r>
              <a:rPr lang="en-US" smtClean="0">
                <a:effectLst/>
              </a:rPr>
              <a:t>(3)</a:t>
            </a:r>
            <a:endParaRPr lang="en-US">
              <a:effectLst/>
            </a:endParaRPr>
          </a:p>
        </p:txBody>
      </p:sp>
      <p:sp>
        <p:nvSpPr>
          <p:cNvPr id="4" name="Content Placeholder 3"/>
          <p:cNvSpPr>
            <a:spLocks noGrp="1"/>
          </p:cNvSpPr>
          <p:nvPr>
            <p:ph idx="1"/>
          </p:nvPr>
        </p:nvSpPr>
        <p:spPr>
          <a:xfrm>
            <a:off x="395536" y="1268760"/>
            <a:ext cx="8391525" cy="4968006"/>
          </a:xfrm>
          <a:effectLst/>
        </p:spPr>
        <p:txBody>
          <a:bodyPr/>
          <a:lstStyle/>
          <a:p>
            <a:r>
              <a:rPr lang="en-US" smtClean="0">
                <a:effectLst/>
              </a:rPr>
              <a:t>Objective </a:t>
            </a:r>
            <a:r>
              <a:rPr lang="en-US">
                <a:effectLst/>
              </a:rPr>
              <a:t>of commercial arbitration: </a:t>
            </a:r>
            <a:r>
              <a:rPr lang="en-US" b="1" smtClean="0">
                <a:effectLst/>
              </a:rPr>
              <a:t>swift</a:t>
            </a:r>
            <a:r>
              <a:rPr lang="en-US" smtClean="0">
                <a:effectLst/>
              </a:rPr>
              <a:t> </a:t>
            </a:r>
            <a:r>
              <a:rPr lang="en-US">
                <a:effectLst/>
              </a:rPr>
              <a:t>and </a:t>
            </a:r>
            <a:r>
              <a:rPr lang="en-US" b="1">
                <a:effectLst/>
              </a:rPr>
              <a:t>final</a:t>
            </a:r>
            <a:r>
              <a:rPr lang="en-US">
                <a:effectLst/>
              </a:rPr>
              <a:t> </a:t>
            </a:r>
            <a:r>
              <a:rPr lang="en-US" smtClean="0">
                <a:effectLst/>
              </a:rPr>
              <a:t>dispute resolution</a:t>
            </a:r>
          </a:p>
          <a:p>
            <a:r>
              <a:rPr lang="en-US" smtClean="0">
                <a:effectLst/>
              </a:rPr>
              <a:t>The </a:t>
            </a:r>
            <a:r>
              <a:rPr lang="en-US">
                <a:effectLst/>
              </a:rPr>
              <a:t>law supports </a:t>
            </a:r>
            <a:r>
              <a:rPr lang="en-US" smtClean="0">
                <a:effectLst/>
              </a:rPr>
              <a:t>this objective </a:t>
            </a:r>
            <a:r>
              <a:rPr lang="en-US">
                <a:effectLst/>
              </a:rPr>
              <a:t>by limiting the grounds for </a:t>
            </a:r>
            <a:r>
              <a:rPr lang="en-US" smtClean="0">
                <a:effectLst/>
              </a:rPr>
              <a:t>annulment </a:t>
            </a:r>
            <a:r>
              <a:rPr lang="en-US">
                <a:effectLst/>
              </a:rPr>
              <a:t>of an arbitral award </a:t>
            </a:r>
            <a:r>
              <a:rPr lang="en-US" u="sng">
                <a:effectLst/>
              </a:rPr>
              <a:t>and</a:t>
            </a:r>
            <a:r>
              <a:rPr lang="en-US">
                <a:effectLst/>
              </a:rPr>
              <a:t> . . . </a:t>
            </a:r>
          </a:p>
          <a:p>
            <a:r>
              <a:rPr lang="en-US">
                <a:effectLst/>
              </a:rPr>
              <a:t>The law seeks to minimize the uncertainty of </a:t>
            </a:r>
            <a:r>
              <a:rPr lang="en-US" smtClean="0">
                <a:effectLst/>
              </a:rPr>
              <a:t>actions for annulment (</a:t>
            </a:r>
            <a:r>
              <a:rPr lang="en-US" b="1" smtClean="0">
                <a:effectLst/>
              </a:rPr>
              <a:t>“raise it of waive it” principle</a:t>
            </a:r>
            <a:r>
              <a:rPr lang="en-US" smtClean="0">
                <a:effectLst/>
              </a:rPr>
              <a:t>), </a:t>
            </a:r>
            <a:r>
              <a:rPr lang="en-US">
                <a:effectLst/>
              </a:rPr>
              <a:t>therefore . . .</a:t>
            </a:r>
          </a:p>
          <a:p>
            <a:r>
              <a:rPr lang="en-US">
                <a:effectLst/>
              </a:rPr>
              <a:t>Parties must raise objections to procedural violations at </a:t>
            </a:r>
            <a:r>
              <a:rPr lang="en-US" smtClean="0">
                <a:effectLst/>
              </a:rPr>
              <a:t>risk of </a:t>
            </a:r>
            <a:r>
              <a:rPr lang="en-US">
                <a:effectLst/>
              </a:rPr>
              <a:t>waiver</a:t>
            </a:r>
          </a:p>
          <a:p>
            <a:pPr lvl="1"/>
            <a:r>
              <a:rPr lang="en-US">
                <a:effectLst/>
              </a:rPr>
              <a:t>ICC Rules Art. </a:t>
            </a:r>
            <a:r>
              <a:rPr lang="en-US" smtClean="0">
                <a:effectLst/>
              </a:rPr>
              <a:t>39</a:t>
            </a:r>
          </a:p>
          <a:p>
            <a:pPr lvl="1"/>
            <a:r>
              <a:rPr lang="en-US" smtClean="0">
                <a:effectLst/>
              </a:rPr>
              <a:t>Vienna Rules Art. 31</a:t>
            </a:r>
            <a:endParaRPr lang="en-US">
              <a:effectLst/>
            </a:endParaRPr>
          </a:p>
          <a:p>
            <a:pPr lvl="1"/>
            <a:r>
              <a:rPr lang="en-US">
                <a:effectLst/>
              </a:rPr>
              <a:t>Swiss Rules Art. </a:t>
            </a:r>
            <a:r>
              <a:rPr lang="en-US" smtClean="0">
                <a:effectLst/>
              </a:rPr>
              <a:t>30</a:t>
            </a:r>
            <a:endParaRPr lang="en-US">
              <a:effectLst/>
            </a:endParaRPr>
          </a:p>
          <a:p>
            <a:endParaRPr lang="en-US">
              <a:effectLst/>
            </a:endParaRPr>
          </a:p>
        </p:txBody>
      </p:sp>
    </p:spTree>
    <p:extLst>
      <p:ext uri="{BB962C8B-B14F-4D97-AF65-F5344CB8AC3E}">
        <p14:creationId xmlns:p14="http://schemas.microsoft.com/office/powerpoint/2010/main" val="4031006215"/>
      </p:ext>
    </p:ext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a:effectLst/>
              </a:rPr>
              <a:t>3.	</a:t>
            </a:r>
            <a:r>
              <a:rPr lang="en-US" b="1" smtClean="0">
                <a:effectLst/>
              </a:rPr>
              <a:t>Annulment</a:t>
            </a:r>
            <a:r>
              <a:rPr lang="en-US" smtClean="0">
                <a:effectLst/>
              </a:rPr>
              <a:t> </a:t>
            </a:r>
            <a:r>
              <a:rPr lang="en-US">
                <a:effectLst/>
              </a:rPr>
              <a:t>of Awards Rendered in International Arbitration Proceedings </a:t>
            </a:r>
            <a:r>
              <a:rPr lang="en-US" smtClean="0">
                <a:effectLst/>
              </a:rPr>
              <a:t>(4)</a:t>
            </a:r>
            <a:endParaRPr lang="en-US">
              <a:effectLst/>
            </a:endParaRPr>
          </a:p>
        </p:txBody>
      </p:sp>
      <p:sp>
        <p:nvSpPr>
          <p:cNvPr id="3" name="Text Placeholder 2"/>
          <p:cNvSpPr>
            <a:spLocks noGrp="1"/>
          </p:cNvSpPr>
          <p:nvPr>
            <p:ph type="body" sz="quarter" idx="13"/>
          </p:nvPr>
        </p:nvSpPr>
        <p:spPr>
          <a:effectLst/>
        </p:spPr>
        <p:txBody>
          <a:bodyPr/>
          <a:lstStyle/>
          <a:p>
            <a:r>
              <a:rPr lang="en-US" smtClean="0">
                <a:effectLst/>
              </a:rPr>
              <a:t>Procedural aspects:</a:t>
            </a:r>
          </a:p>
          <a:p>
            <a:pPr lvl="1"/>
            <a:r>
              <a:rPr lang="en-US" smtClean="0">
                <a:effectLst/>
              </a:rPr>
              <a:t>Petition for Annulment goes directly to Swiss Supreme Court</a:t>
            </a:r>
          </a:p>
          <a:p>
            <a:pPr lvl="1"/>
            <a:r>
              <a:rPr lang="en-US" smtClean="0">
                <a:effectLst/>
              </a:rPr>
              <a:t>Must be filed within 30 days from notification of award</a:t>
            </a:r>
          </a:p>
          <a:p>
            <a:pPr lvl="1"/>
            <a:r>
              <a:rPr lang="en-US" smtClean="0">
                <a:effectLst/>
              </a:rPr>
              <a:t>Can be filed in any of the Swiss national languages (German, French, Italian) but no (yet?) in English</a:t>
            </a:r>
          </a:p>
          <a:p>
            <a:pPr lvl="1"/>
            <a:r>
              <a:rPr lang="en-US" smtClean="0">
                <a:effectLst/>
              </a:rPr>
              <a:t>Median time from filing of petition with Supreme Court to decision by Supreme Court is approximately six months</a:t>
            </a:r>
            <a:endParaRPr lang="en-US">
              <a:effectLst/>
            </a:endParaRPr>
          </a:p>
        </p:txBody>
      </p:sp>
    </p:spTree>
    <p:extLst>
      <p:ext uri="{BB962C8B-B14F-4D97-AF65-F5344CB8AC3E}">
        <p14:creationId xmlns:p14="http://schemas.microsoft.com/office/powerpoint/2010/main" val="3998271762"/>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a:effectLst/>
      </p:grpSpPr>
      <p:sp>
        <p:nvSpPr>
          <p:cNvPr id="2" name="Title 1"/>
          <p:cNvSpPr>
            <a:spLocks noGrp="1"/>
          </p:cNvSpPr>
          <p:nvPr>
            <p:ph type="title"/>
          </p:nvPr>
        </p:nvSpPr>
        <p:spPr>
          <a:effectLst/>
        </p:spPr>
        <p:txBody>
          <a:bodyPr/>
          <a:lstStyle/>
          <a:p>
            <a:pPr marL="357188" indent="-357188">
              <a:tabLst>
                <a:tab pos="357188"/>
              </a:tabLst>
            </a:pPr>
            <a:r>
              <a:rPr lang="en-US" smtClean="0">
                <a:effectLst/>
              </a:rPr>
              <a:t>3.	</a:t>
            </a:r>
            <a:r>
              <a:rPr lang="en-US" b="1" smtClean="0">
                <a:effectLst/>
              </a:rPr>
              <a:t>Annulment</a:t>
            </a:r>
            <a:r>
              <a:rPr lang="en-US" smtClean="0">
                <a:effectLst/>
              </a:rPr>
              <a:t> </a:t>
            </a:r>
            <a:r>
              <a:rPr lang="en-US">
                <a:effectLst/>
              </a:rPr>
              <a:t>of Awards Rendered in International Arbitration Proceedings </a:t>
            </a:r>
            <a:r>
              <a:rPr lang="en-US" smtClean="0">
                <a:effectLst/>
              </a:rPr>
              <a:t>(5)</a:t>
            </a:r>
            <a:endParaRPr lang="en-US">
              <a:effectLst/>
            </a:endParaRPr>
          </a:p>
        </p:txBody>
      </p:sp>
      <p:sp>
        <p:nvSpPr>
          <p:cNvPr id="4" name="Content Placeholder 3"/>
          <p:cNvSpPr>
            <a:spLocks noGrp="1"/>
          </p:cNvSpPr>
          <p:nvPr>
            <p:ph idx="1"/>
          </p:nvPr>
        </p:nvSpPr>
        <p:spPr>
          <a:xfrm>
            <a:off x="385165" y="1484784"/>
            <a:ext cx="8391525" cy="4895998"/>
          </a:xfrm>
          <a:effectLst/>
        </p:spPr>
        <p:txBody>
          <a:bodyPr/>
          <a:lstStyle/>
          <a:p>
            <a:r>
              <a:rPr lang="en-US">
                <a:effectLst/>
              </a:rPr>
              <a:t>Chances of Success</a:t>
            </a:r>
            <a:r>
              <a:rPr lang="en-US" smtClean="0">
                <a:effectLst/>
              </a:rPr>
              <a:t>*</a:t>
            </a:r>
          </a:p>
          <a:p>
            <a:endParaRPr lang="en-US" smtClean="0">
              <a:effectLst/>
            </a:endParaRPr>
          </a:p>
          <a:p>
            <a:pPr lvl="1"/>
            <a:r>
              <a:rPr lang="en-US" smtClean="0">
                <a:effectLst/>
              </a:rPr>
              <a:t>On </a:t>
            </a:r>
            <a:r>
              <a:rPr lang="en-US">
                <a:effectLst/>
              </a:rPr>
              <a:t>average, only about </a:t>
            </a:r>
            <a:r>
              <a:rPr lang="en-US" b="1" smtClean="0">
                <a:effectLst/>
              </a:rPr>
              <a:t>7.79%</a:t>
            </a:r>
            <a:r>
              <a:rPr lang="en-US" smtClean="0">
                <a:effectLst/>
              </a:rPr>
              <a:t> </a:t>
            </a:r>
            <a:r>
              <a:rPr lang="en-US">
                <a:effectLst/>
              </a:rPr>
              <a:t>of all petitions before the Federal Tribunal to </a:t>
            </a:r>
            <a:r>
              <a:rPr lang="en-US" smtClean="0">
                <a:effectLst/>
              </a:rPr>
              <a:t>set aside </a:t>
            </a:r>
            <a:r>
              <a:rPr lang="en-US">
                <a:effectLst/>
              </a:rPr>
              <a:t>international arbitral awards </a:t>
            </a:r>
            <a:r>
              <a:rPr lang="en-US" smtClean="0">
                <a:effectLst/>
              </a:rPr>
              <a:t>are </a:t>
            </a:r>
            <a:r>
              <a:rPr lang="en-US">
                <a:effectLst/>
              </a:rPr>
              <a:t>(partially or fully) </a:t>
            </a:r>
            <a:r>
              <a:rPr lang="en-US" smtClean="0">
                <a:effectLst/>
              </a:rPr>
              <a:t>granted</a:t>
            </a:r>
          </a:p>
          <a:p>
            <a:pPr lvl="1"/>
            <a:endParaRPr lang="en-US" sz="900">
              <a:effectLst/>
            </a:endParaRPr>
          </a:p>
          <a:p>
            <a:pPr lvl="1"/>
            <a:r>
              <a:rPr lang="en-US">
                <a:effectLst/>
              </a:rPr>
              <a:t>Success under Art. 190(2) PILA, grounds of appeal:</a:t>
            </a:r>
          </a:p>
          <a:p>
            <a:pPr lvl="2"/>
            <a:r>
              <a:rPr lang="en-US">
                <a:effectLst/>
              </a:rPr>
              <a:t>(a) (constitution): 				</a:t>
            </a:r>
            <a:r>
              <a:rPr lang="en-US" smtClean="0">
                <a:effectLst/>
              </a:rPr>
              <a:t>    4.2%</a:t>
            </a:r>
            <a:endParaRPr lang="en-US">
              <a:effectLst/>
            </a:endParaRPr>
          </a:p>
          <a:p>
            <a:pPr lvl="2"/>
            <a:r>
              <a:rPr lang="en-US">
                <a:effectLst/>
              </a:rPr>
              <a:t>(b) (lack of jurisdiction): 			</a:t>
            </a:r>
            <a:r>
              <a:rPr lang="en-US" smtClean="0">
                <a:effectLst/>
              </a:rPr>
              <a:t>  10.7%</a:t>
            </a:r>
            <a:endParaRPr lang="en-US">
              <a:effectLst/>
            </a:endParaRPr>
          </a:p>
          <a:p>
            <a:pPr lvl="2"/>
            <a:r>
              <a:rPr lang="en-US">
                <a:effectLst/>
              </a:rPr>
              <a:t>(c) (</a:t>
            </a:r>
            <a:r>
              <a:rPr lang="en-US" i="1">
                <a:effectLst/>
              </a:rPr>
              <a:t>ultra</a:t>
            </a:r>
            <a:r>
              <a:rPr lang="en-US">
                <a:effectLst/>
              </a:rPr>
              <a:t> and </a:t>
            </a:r>
            <a:r>
              <a:rPr lang="en-US" i="1">
                <a:effectLst/>
              </a:rPr>
              <a:t>infra petita</a:t>
            </a:r>
            <a:r>
              <a:rPr lang="en-US">
                <a:effectLst/>
              </a:rPr>
              <a:t>):			</a:t>
            </a:r>
            <a:r>
              <a:rPr lang="en-US" smtClean="0">
                <a:effectLst/>
              </a:rPr>
              <a:t>    3.2%</a:t>
            </a:r>
            <a:endParaRPr lang="en-US">
              <a:effectLst/>
            </a:endParaRPr>
          </a:p>
          <a:p>
            <a:pPr lvl="2"/>
            <a:r>
              <a:rPr lang="en-US">
                <a:effectLst/>
              </a:rPr>
              <a:t>(d) (</a:t>
            </a:r>
            <a:r>
              <a:rPr lang="en-US" altLang="zh-CN">
                <a:effectLst/>
                <a:ea typeface="宋体" pitchFamily="2" charset="-122"/>
              </a:rPr>
              <a:t>equal treatment &amp; right to be heard): 	</a:t>
            </a:r>
            <a:r>
              <a:rPr lang="en-US" altLang="zh-CN" smtClean="0">
                <a:effectLst/>
                <a:ea typeface="宋体" pitchFamily="2" charset="-122"/>
              </a:rPr>
              <a:t>    5.8%</a:t>
            </a:r>
            <a:endParaRPr lang="en-US" altLang="zh-CN">
              <a:effectLst/>
              <a:ea typeface="宋体" pitchFamily="2" charset="-122"/>
            </a:endParaRPr>
          </a:p>
          <a:p>
            <a:pPr lvl="2"/>
            <a:r>
              <a:rPr lang="en-US">
                <a:effectLst/>
                <a:ea typeface="宋体" pitchFamily="2" charset="-122"/>
              </a:rPr>
              <a:t>(e) (public policy): 				</a:t>
            </a:r>
            <a:r>
              <a:rPr lang="en-US" smtClean="0">
                <a:effectLst/>
                <a:ea typeface="宋体" pitchFamily="2" charset="-122"/>
              </a:rPr>
              <a:t>    1.1% </a:t>
            </a:r>
          </a:p>
          <a:p>
            <a:pPr lvl="1"/>
            <a:endParaRPr lang="en-US" sz="1000">
              <a:effectLst/>
              <a:ea typeface="宋体" pitchFamily="2" charset="-122"/>
            </a:endParaRPr>
          </a:p>
          <a:p>
            <a:pPr lvl="1"/>
            <a:endParaRPr lang="en-US">
              <a:effectLst/>
            </a:endParaRPr>
          </a:p>
          <a:p>
            <a:endParaRPr lang="en-US">
              <a:effectLst/>
            </a:endParaRPr>
          </a:p>
        </p:txBody>
      </p:sp>
      <p:sp>
        <p:nvSpPr>
          <p:cNvPr id="5" name="TextBox 4"/>
          <p:cNvSpPr txBox="1"/>
          <p:nvPr/>
        </p:nvSpPr>
        <p:spPr>
          <a:xfrm>
            <a:off x="385165" y="5589240"/>
            <a:ext cx="8175852" cy="646331"/>
          </a:xfrm>
          <a:prstGeom prst="rect">
            <a:avLst/>
          </a:prstGeom>
          <a:noFill/>
          <a:effectLst/>
        </p:spPr>
        <p:txBody>
          <a:bodyPr wrap="square" rtlCol="0">
            <a:spAutoFit/>
          </a:bodyPr>
          <a:lstStyle/>
          <a:p>
            <a:r>
              <a:rPr lang="en-US" sz="1200" smtClean="0">
                <a:effectLst/>
              </a:rPr>
              <a:t>* See Felix Dasser, Challenges of Swiss Arbitral Awards – Updated and Extended Statistical Data as of 2015, </a:t>
            </a:r>
            <a:br>
              <a:rPr lang="en-US" sz="1200" smtClean="0">
                <a:effectLst/>
              </a:rPr>
            </a:br>
            <a:r>
              <a:rPr lang="en-US" sz="1200" smtClean="0">
                <a:effectLst/>
              </a:rPr>
              <a:t>  34 ASA Bull. 2016, pp. 280-300 (reviewing 502 decisions on challenges, rendered since 1989 when the PILA </a:t>
            </a:r>
          </a:p>
          <a:p>
            <a:r>
              <a:rPr lang="en-US" sz="1200">
                <a:effectLst/>
              </a:rPr>
              <a:t> </a:t>
            </a:r>
            <a:r>
              <a:rPr lang="en-US" sz="1200" smtClean="0">
                <a:effectLst/>
              </a:rPr>
              <a:t> entered into force). </a:t>
            </a:r>
            <a:endParaRPr lang="en-US" sz="1200">
              <a:effectLst/>
            </a:endParaRPr>
          </a:p>
        </p:txBody>
      </p:sp>
    </p:spTree>
    <p:extLst>
      <p:ext uri="{BB962C8B-B14F-4D97-AF65-F5344CB8AC3E}">
        <p14:creationId xmlns:p14="http://schemas.microsoft.com/office/powerpoint/2010/main" val="4088232844"/>
      </p:ext>
    </p:extLst>
  </p:cSld>
  <p:clrMapOvr>
    <a:masterClrMapping/>
  </p:clrMapOvr>
  <p:transition/>
  <p:timing/>
</p:sld>
</file>

<file path=ppt/tags/tag1.xml><?xml version="1.0" encoding="utf-8"?>
<p:tagLst xmlns:p="http://schemas.openxmlformats.org/presentationml/2006/main">
  <p:tag name="SHAPETYPE" val="Classification"/>
</p:tagLst>
</file>

<file path=ppt/tags/tag2.xml><?xml version="1.0" encoding="utf-8"?>
<p:tagLst xmlns:p="http://schemas.openxmlformats.org/presentationml/2006/main">
  <p:tag name="SHAPETYPE" val="Classification"/>
</p:tagLst>
</file>

<file path=ppt/tags/tag3.xml><?xml version="1.0" encoding="utf-8"?>
<p:tagLst xmlns:p="http://schemas.openxmlformats.org/presentationml/2006/main">
  <p:tag name="SHAPETYPE" val="Title"/>
</p:tagLst>
</file>

<file path=ppt/tags/tag4.xml><?xml version="1.0" encoding="utf-8"?>
<p:tagLst xmlns:p="http://schemas.openxmlformats.org/presentationml/2006/main">
  <p:tag name="SHAPETYPE" val="DatePage"/>
</p:tagLst>
</file>

<file path=ppt/tags/tag5.xml><?xml version="1.0" encoding="utf-8"?>
<p:tagLst xmlns:p="http://schemas.openxmlformats.org/presentationml/2006/main">
  <p:tag name="MEASUREMENTS" val="0,123.2878,720,416.7123"/>
  <p:tag name="SHAPETYPE" val="Image"/>
</p:tagLst>
</file>

<file path=ppt/tags/tag6.xml><?xml version="1.0" encoding="utf-8"?>
<p:tagLst xmlns:p="http://schemas.openxmlformats.org/presentationml/2006/main">
  <p:tag name="SHAPETYPE" val="RedTitleBox"/>
</p:tagLst>
</file>

<file path=ppt/tags/tag7.xml><?xml version="1.0" encoding="utf-8"?>
<p:tagLst xmlns:p="http://schemas.openxmlformats.org/presentationml/2006/main">
  <p:tag name="SHAPETYPE" val="ChapterMarker"/>
</p:tagLst>
</file>

<file path=ppt/tags/tag8.xml><?xml version="1.0" encoding="utf-8"?>
<p:tagLst xmlns:p="http://schemas.openxmlformats.org/presentationml/2006/main">
  <p:tag name="SLIDETYPE" val="15"/>
</p:tagLst>
</file>

<file path=ppt/tags/tag9.xml><?xml version="1.0" encoding="utf-8"?>
<p:tagLst xmlns:p="http://schemas.openxmlformats.org/presentationml/2006/main">
  <p:tag name="AS_NET" val="4.0.30319.34209"/>
  <p:tag name="AS_OS" val="Microsoft Windows NT 6.1.7601 Service Pack 1"/>
  <p:tag name="AS_RELEASE_DATE" val="2015.05.12"/>
  <p:tag name="AS_TITLE" val="Aspose.Slides for .NET 4.0"/>
  <p:tag name="AS_VERSION" val="15.4.0.0"/>
  <p:tag name="CLASSIFICATION" val="0"/>
  <p:tag name="DATE" val="3 November 2016"/>
  <p:tag name="LANGUAGE" val="6"/>
  <p:tag name="SLIDENUMBER" val="True"/>
  <p:tag name="VERSINFO" val="SWA1102"/>
</p:tagLst>
</file>

<file path=ppt/theme/theme1.xml><?xml version="1.0" encoding="utf-8"?>
<a:theme xmlns:r="http://schemas.openxmlformats.org/officeDocument/2006/relationships" xmlns:a="http://schemas.openxmlformats.org/drawingml/2006/main" name="Office Theme">
  <a:themeElements>
    <a:clrScheme name="SWA">
      <a:dk1>
        <a:sysClr val="windowText" lastClr="000000"/>
      </a:dk1>
      <a:lt1>
        <a:sysClr val="window" lastClr="FFFFFF"/>
      </a:lt1>
      <a:dk2>
        <a:srgbClr val="981020"/>
      </a:dk2>
      <a:lt2>
        <a:srgbClr val="D9D9D9"/>
      </a:lt2>
      <a:accent1>
        <a:srgbClr val="981020"/>
      </a:accent1>
      <a:accent2>
        <a:srgbClr val="707172"/>
      </a:accent2>
      <a:accent3>
        <a:srgbClr val="B7B7AB"/>
      </a:accent3>
      <a:accent4>
        <a:srgbClr val="ECEADB"/>
      </a:accent4>
      <a:accent5>
        <a:srgbClr val="BC0031"/>
      </a:accent5>
      <a:accent6>
        <a:srgbClr val="690034"/>
      </a:accent6>
      <a:hlink>
        <a:srgbClr val="981020"/>
      </a:hlink>
      <a:folHlink>
        <a:srgbClr val="707172"/>
      </a:folHlink>
    </a:clrScheme>
    <a:fontScheme name="SchellenbergWittmer">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extrusionClr>
              <a:prstClr val="black"/>
            </a:extrusionClr>
            <a:contourClr>
              <a:prstClr val="black"/>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extraClrScheme>
      <a:clrScheme name="SWA">
        <a:dk1>
          <a:sysClr val="windowText" lastClr="000000"/>
        </a:dk1>
        <a:lt1>
          <a:sysClr val="window" lastClr="FFFFFF"/>
        </a:lt1>
        <a:dk2>
          <a:srgbClr val="981020"/>
        </a:dk2>
        <a:lt2>
          <a:srgbClr val="EEECE1"/>
        </a:lt2>
        <a:accent1>
          <a:srgbClr val="981020"/>
        </a:accent1>
        <a:accent2>
          <a:srgbClr val="707172"/>
        </a:accent2>
        <a:accent3>
          <a:srgbClr val="B7B7AB"/>
        </a:accent3>
        <a:accent4>
          <a:srgbClr val="ECEADB"/>
        </a:accent4>
        <a:accent5>
          <a:srgbClr val="BC0031"/>
        </a:accent5>
        <a:accent6>
          <a:srgbClr val="690034"/>
        </a:accent6>
        <a:hlink>
          <a:srgbClr val="981020"/>
        </a:hlink>
        <a:folHlink>
          <a:srgbClr val="707172"/>
        </a:folHlink>
      </a:clrScheme>
    </a:extraClrScheme>
  </a:extraClrScheme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Arial"/>
        <a:cs typeface="Arial"/>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extrusionClr>
              <a:prstClr val="black"/>
            </a:extrusionClr>
            <a:contourClr>
              <a:prstClr val="black"/>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Uigh" typeface="Microsoft Uighur"/>
        <a:font script="Beng" typeface="Vrinda"/>
        <a:font script="Thai" typeface="Angsana New"/>
        <a:font script="Mlym" typeface="Kartika"/>
        <a:font script="Yiii" typeface="Microsoft Yi Baiti"/>
        <a:font script="Cher" typeface="Plantagenet Cherokee"/>
        <a:font script="Orya" typeface="Kalinga"/>
        <a:font script="Geor" typeface="Sylfaen"/>
        <a:font script="Gujr" typeface="Shruti"/>
        <a:font script="Viet" typeface="Times New Roman"/>
        <a:font script="Arab" typeface="Times New Roman"/>
        <a:font script="Hebr" typeface="Times New Roman"/>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MoolBoran"/>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ajorFont>
      <a:minorFont>
        <a:latin typeface="Calibri"/>
        <a:ea typeface="Arial"/>
        <a:cs typeface="Arial"/>
        <a:font script="Uigh" typeface="Microsoft Uighur"/>
        <a:font script="Beng" typeface="Vrinda"/>
        <a:font script="Thai" typeface="Cordia New"/>
        <a:font script="Mlym" typeface="Kartika"/>
        <a:font script="Yiii" typeface="Microsoft Yi Baiti"/>
        <a:font script="Cher" typeface="Plantagenet Cherokee"/>
        <a:font script="Orya" typeface="Kalinga"/>
        <a:font script="Geor" typeface="Sylfaen"/>
        <a:font script="Gujr" typeface="Shruti"/>
        <a:font script="Viet" typeface="Arial"/>
        <a:font script="Arab" typeface="Arial"/>
        <a:font script="Hebr" typeface="Arial"/>
        <a:font script="Telu" typeface="Gautami"/>
        <a:font script="Ethi" typeface="Nyala"/>
        <a:font script="Jpan" typeface="ＭＳ Ｐゴシック"/>
        <a:font script="Sinh" typeface="Iskoola Pota"/>
        <a:font script="Taml" typeface="Latha"/>
        <a:font script="Deva" typeface="Mangal"/>
        <a:font script="Knda" typeface="Tunga"/>
        <a:font script="Tibt" typeface="Microsoft Himalaya"/>
        <a:font script="Khmr" typeface="DaunPenh"/>
        <a:font script="Hant" typeface="新細明體"/>
        <a:font script="Laoo" typeface="DokChampa"/>
        <a:font script="Mong" typeface="Mongolian Baiti"/>
        <a:font script="Hans" typeface="宋体"/>
        <a:font script="Guru" typeface="Raavi"/>
        <a:font script="Thaa" typeface="MV Boli"/>
        <a:font script="Cans" typeface="Euphemia"/>
        <a:font script="Hang" typeface="맑은 고딕"/>
        <a:font script="Syrc" typeface="Estrangelo Edess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extrusionClr>
              <a:prstClr val="black"/>
            </a:extrusionClr>
            <a:contourClr>
              <a:prstClr val="black"/>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theme>
</file>

<file path=docProps/app.xml><?xml version="1.0" encoding="utf-8"?>
<Properties xmlns="http://schemas.openxmlformats.org/officeDocument/2006/extended-properties">
  <Template/>
  <Manager/>
  <Company/>
  <PresentationFormat>On-screen Show (4:3)</PresentationFormat>
  <SharedDoc>0</SharedDoc>
  <Application>Microsoft Office PowerPoint</Application>
  <AppVersion>14.0000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revision>1</cp:revision>
  <cp:lastPrinted>1601-01-01T00:00:00.000</cp:lastPrinted>
  <dcterms:created xsi:type="dcterms:W3CDTF">1601-01-01T00:00:00Z</dcterms:created>
  <dcterms:modified xsi:type="dcterms:W3CDTF">1601-01-01T00:00:00Z</dcterms:modified>
</cp:coreProperties>
</file>